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355" r:id="rId2"/>
    <p:sldId id="338" r:id="rId3"/>
    <p:sldId id="360" r:id="rId4"/>
    <p:sldId id="358" r:id="rId5"/>
    <p:sldId id="359" r:id="rId6"/>
    <p:sldId id="361" r:id="rId7"/>
    <p:sldId id="362" r:id="rId8"/>
    <p:sldId id="363" r:id="rId9"/>
    <p:sldId id="364" r:id="rId10"/>
    <p:sldId id="365" r:id="rId11"/>
    <p:sldId id="366" r:id="rId12"/>
    <p:sldId id="367" r:id="rId13"/>
    <p:sldId id="391" r:id="rId14"/>
    <p:sldId id="387" r:id="rId15"/>
    <p:sldId id="368" r:id="rId16"/>
    <p:sldId id="369" r:id="rId17"/>
    <p:sldId id="370" r:id="rId18"/>
    <p:sldId id="371" r:id="rId19"/>
    <p:sldId id="372" r:id="rId20"/>
    <p:sldId id="374" r:id="rId21"/>
    <p:sldId id="373" r:id="rId22"/>
    <p:sldId id="375" r:id="rId23"/>
    <p:sldId id="376" r:id="rId24"/>
    <p:sldId id="377" r:id="rId25"/>
    <p:sldId id="378" r:id="rId26"/>
    <p:sldId id="379" r:id="rId27"/>
    <p:sldId id="380" r:id="rId28"/>
    <p:sldId id="390" r:id="rId29"/>
    <p:sldId id="381" r:id="rId30"/>
    <p:sldId id="382" r:id="rId31"/>
    <p:sldId id="383" r:id="rId32"/>
    <p:sldId id="388" r:id="rId33"/>
    <p:sldId id="399" r:id="rId34"/>
    <p:sldId id="385" r:id="rId35"/>
    <p:sldId id="397" r:id="rId36"/>
    <p:sldId id="398" r:id="rId37"/>
    <p:sldId id="386" r:id="rId38"/>
    <p:sldId id="392" r:id="rId39"/>
    <p:sldId id="393" r:id="rId40"/>
    <p:sldId id="394" r:id="rId41"/>
    <p:sldId id="395" r:id="rId42"/>
    <p:sldId id="39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0000"/>
    <a:srgbClr val="5A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5807"/>
  </p:normalViewPr>
  <p:slideViewPr>
    <p:cSldViewPr snapToGrid="0">
      <p:cViewPr varScale="1">
        <p:scale>
          <a:sx n="111" d="100"/>
          <a:sy n="111" d="100"/>
        </p:scale>
        <p:origin x="94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F13CE-F9E2-7141-905C-5CCA8AD68CD7}" type="datetimeFigureOut">
              <a:rPr lang="en-US" smtClean="0"/>
              <a:t>2/12/23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F9AB5-3AF6-1D47-9C9E-4D7436B6AF0C}" type="slidenum">
              <a:rPr lang="en-US" smtClean="0"/>
              <a:t>‹#›</a:t>
            </a:fld>
            <a:endParaRPr lang="en-US"/>
          </a:p>
        </p:txBody>
      </p:sp>
    </p:spTree>
    <p:extLst>
      <p:ext uri="{BB962C8B-B14F-4D97-AF65-F5344CB8AC3E}">
        <p14:creationId xmlns:p14="http://schemas.microsoft.com/office/powerpoint/2010/main" val="59643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BB86-EC9B-B4EA-41FE-9929C41D27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0A91BC-582C-18AF-01FF-9A6ACD6F69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EC927-6269-06C0-A20B-73A74A900641}"/>
              </a:ext>
            </a:extLst>
          </p:cNvPr>
          <p:cNvSpPr>
            <a:spLocks noGrp="1"/>
          </p:cNvSpPr>
          <p:nvPr>
            <p:ph type="dt" sz="half" idx="10"/>
          </p:nvPr>
        </p:nvSpPr>
        <p:spPr/>
        <p:txBody>
          <a:bodyPr/>
          <a:lstStyle/>
          <a:p>
            <a:fld id="{0B3769CD-06CF-8040-97B6-07BAF3C3419F}" type="datetimeFigureOut">
              <a:rPr lang="en-US" smtClean="0"/>
              <a:t>2/12/23</a:t>
            </a:fld>
            <a:endParaRPr lang="en-US"/>
          </a:p>
        </p:txBody>
      </p:sp>
      <p:sp>
        <p:nvSpPr>
          <p:cNvPr id="5" name="Footer Placeholder 4">
            <a:extLst>
              <a:ext uri="{FF2B5EF4-FFF2-40B4-BE49-F238E27FC236}">
                <a16:creationId xmlns:a16="http://schemas.microsoft.com/office/drawing/2014/main" id="{EF14214F-9019-61D5-1E7C-FA4C027CC9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C7BE7-D313-E57E-6D79-D95E69BE7634}"/>
              </a:ext>
            </a:extLst>
          </p:cNvPr>
          <p:cNvSpPr>
            <a:spLocks noGrp="1"/>
          </p:cNvSpPr>
          <p:nvPr>
            <p:ph type="sldNum" sz="quarter" idx="12"/>
          </p:nvPr>
        </p:nvSpPr>
        <p:spPr/>
        <p:txBody>
          <a:bodyPr/>
          <a:lstStyle/>
          <a:p>
            <a:fld id="{BFFCD134-CAE9-B042-A4BE-A8BDFF23D459}" type="slidenum">
              <a:rPr lang="en-US" smtClean="0"/>
              <a:t>‹#›</a:t>
            </a:fld>
            <a:endParaRPr lang="en-US"/>
          </a:p>
        </p:txBody>
      </p:sp>
    </p:spTree>
    <p:extLst>
      <p:ext uri="{BB962C8B-B14F-4D97-AF65-F5344CB8AC3E}">
        <p14:creationId xmlns:p14="http://schemas.microsoft.com/office/powerpoint/2010/main" val="78976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61D0-4CD9-60A8-4E65-0E9E1B6A81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1A7C36-F866-EEC0-CE3B-C0988592D1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74541-50D7-8F3D-8A8B-D2711CF8BE07}"/>
              </a:ext>
            </a:extLst>
          </p:cNvPr>
          <p:cNvSpPr>
            <a:spLocks noGrp="1"/>
          </p:cNvSpPr>
          <p:nvPr>
            <p:ph type="dt" sz="half" idx="10"/>
          </p:nvPr>
        </p:nvSpPr>
        <p:spPr/>
        <p:txBody>
          <a:bodyPr/>
          <a:lstStyle/>
          <a:p>
            <a:fld id="{0B3769CD-06CF-8040-97B6-07BAF3C3419F}" type="datetimeFigureOut">
              <a:rPr lang="en-US" smtClean="0"/>
              <a:t>2/12/23</a:t>
            </a:fld>
            <a:endParaRPr lang="en-US"/>
          </a:p>
        </p:txBody>
      </p:sp>
      <p:sp>
        <p:nvSpPr>
          <p:cNvPr id="5" name="Footer Placeholder 4">
            <a:extLst>
              <a:ext uri="{FF2B5EF4-FFF2-40B4-BE49-F238E27FC236}">
                <a16:creationId xmlns:a16="http://schemas.microsoft.com/office/drawing/2014/main" id="{C70E0468-F505-C0D7-A438-37253E38F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AB288-B160-A6DB-0C3D-C92747F7B0A4}"/>
              </a:ext>
            </a:extLst>
          </p:cNvPr>
          <p:cNvSpPr>
            <a:spLocks noGrp="1"/>
          </p:cNvSpPr>
          <p:nvPr>
            <p:ph type="sldNum" sz="quarter" idx="12"/>
          </p:nvPr>
        </p:nvSpPr>
        <p:spPr/>
        <p:txBody>
          <a:bodyPr/>
          <a:lstStyle/>
          <a:p>
            <a:fld id="{BFFCD134-CAE9-B042-A4BE-A8BDFF23D459}" type="slidenum">
              <a:rPr lang="en-US" smtClean="0"/>
              <a:t>‹#›</a:t>
            </a:fld>
            <a:endParaRPr lang="en-US"/>
          </a:p>
        </p:txBody>
      </p:sp>
    </p:spTree>
    <p:extLst>
      <p:ext uri="{BB962C8B-B14F-4D97-AF65-F5344CB8AC3E}">
        <p14:creationId xmlns:p14="http://schemas.microsoft.com/office/powerpoint/2010/main" val="257228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EDF71-B053-D298-32A5-43B9DDD66E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C9B3CB-8444-F9AE-BB80-6A5CC3F9F9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B4DC3-2442-D721-B3C4-E7ADAFB74AAB}"/>
              </a:ext>
            </a:extLst>
          </p:cNvPr>
          <p:cNvSpPr>
            <a:spLocks noGrp="1"/>
          </p:cNvSpPr>
          <p:nvPr>
            <p:ph type="dt" sz="half" idx="10"/>
          </p:nvPr>
        </p:nvSpPr>
        <p:spPr/>
        <p:txBody>
          <a:bodyPr/>
          <a:lstStyle/>
          <a:p>
            <a:fld id="{0B3769CD-06CF-8040-97B6-07BAF3C3419F}" type="datetimeFigureOut">
              <a:rPr lang="en-US" smtClean="0"/>
              <a:t>2/12/23</a:t>
            </a:fld>
            <a:endParaRPr lang="en-US"/>
          </a:p>
        </p:txBody>
      </p:sp>
      <p:sp>
        <p:nvSpPr>
          <p:cNvPr id="5" name="Footer Placeholder 4">
            <a:extLst>
              <a:ext uri="{FF2B5EF4-FFF2-40B4-BE49-F238E27FC236}">
                <a16:creationId xmlns:a16="http://schemas.microsoft.com/office/drawing/2014/main" id="{277008A5-8110-CA9F-A33A-BE762D3EF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919F2-6DEE-CC14-668C-C58D4DFA7599}"/>
              </a:ext>
            </a:extLst>
          </p:cNvPr>
          <p:cNvSpPr>
            <a:spLocks noGrp="1"/>
          </p:cNvSpPr>
          <p:nvPr>
            <p:ph type="sldNum" sz="quarter" idx="12"/>
          </p:nvPr>
        </p:nvSpPr>
        <p:spPr/>
        <p:txBody>
          <a:bodyPr/>
          <a:lstStyle/>
          <a:p>
            <a:fld id="{BFFCD134-CAE9-B042-A4BE-A8BDFF23D459}" type="slidenum">
              <a:rPr lang="en-US" smtClean="0"/>
              <a:t>‹#›</a:t>
            </a:fld>
            <a:endParaRPr lang="en-US"/>
          </a:p>
        </p:txBody>
      </p:sp>
    </p:spTree>
    <p:extLst>
      <p:ext uri="{BB962C8B-B14F-4D97-AF65-F5344CB8AC3E}">
        <p14:creationId xmlns:p14="http://schemas.microsoft.com/office/powerpoint/2010/main" val="178606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A05F-C530-16E9-F792-A1E1303AEF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87EEF7-73F6-D190-4AFB-7130C1F464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E7C2D-F09E-F4CD-CBDE-205DD85946FB}"/>
              </a:ext>
            </a:extLst>
          </p:cNvPr>
          <p:cNvSpPr>
            <a:spLocks noGrp="1"/>
          </p:cNvSpPr>
          <p:nvPr>
            <p:ph type="dt" sz="half" idx="10"/>
          </p:nvPr>
        </p:nvSpPr>
        <p:spPr/>
        <p:txBody>
          <a:bodyPr/>
          <a:lstStyle/>
          <a:p>
            <a:fld id="{0B3769CD-06CF-8040-97B6-07BAF3C3419F}" type="datetimeFigureOut">
              <a:rPr lang="en-US" smtClean="0"/>
              <a:t>2/12/23</a:t>
            </a:fld>
            <a:endParaRPr lang="en-US"/>
          </a:p>
        </p:txBody>
      </p:sp>
      <p:sp>
        <p:nvSpPr>
          <p:cNvPr id="5" name="Footer Placeholder 4">
            <a:extLst>
              <a:ext uri="{FF2B5EF4-FFF2-40B4-BE49-F238E27FC236}">
                <a16:creationId xmlns:a16="http://schemas.microsoft.com/office/drawing/2014/main" id="{AC94D786-08E5-FDE0-FB4C-EFEE4CCE1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9FEF5-DCBA-A867-76B8-3A558C0362FA}"/>
              </a:ext>
            </a:extLst>
          </p:cNvPr>
          <p:cNvSpPr>
            <a:spLocks noGrp="1"/>
          </p:cNvSpPr>
          <p:nvPr>
            <p:ph type="sldNum" sz="quarter" idx="12"/>
          </p:nvPr>
        </p:nvSpPr>
        <p:spPr/>
        <p:txBody>
          <a:bodyPr/>
          <a:lstStyle/>
          <a:p>
            <a:fld id="{BFFCD134-CAE9-B042-A4BE-A8BDFF23D459}" type="slidenum">
              <a:rPr lang="en-US" smtClean="0"/>
              <a:t>‹#›</a:t>
            </a:fld>
            <a:endParaRPr lang="en-US"/>
          </a:p>
        </p:txBody>
      </p:sp>
    </p:spTree>
    <p:extLst>
      <p:ext uri="{BB962C8B-B14F-4D97-AF65-F5344CB8AC3E}">
        <p14:creationId xmlns:p14="http://schemas.microsoft.com/office/powerpoint/2010/main" val="327578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E93A-EFE6-1896-59A6-9FC1CE640F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7F2C9F-EC0B-D4E4-A91A-9DADE3601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F9CB8C-91F0-066F-2148-18C4FB4A9122}"/>
              </a:ext>
            </a:extLst>
          </p:cNvPr>
          <p:cNvSpPr>
            <a:spLocks noGrp="1"/>
          </p:cNvSpPr>
          <p:nvPr>
            <p:ph type="dt" sz="half" idx="10"/>
          </p:nvPr>
        </p:nvSpPr>
        <p:spPr/>
        <p:txBody>
          <a:bodyPr/>
          <a:lstStyle/>
          <a:p>
            <a:fld id="{0B3769CD-06CF-8040-97B6-07BAF3C3419F}" type="datetimeFigureOut">
              <a:rPr lang="en-US" smtClean="0"/>
              <a:t>2/12/23</a:t>
            </a:fld>
            <a:endParaRPr lang="en-US"/>
          </a:p>
        </p:txBody>
      </p:sp>
      <p:sp>
        <p:nvSpPr>
          <p:cNvPr id="5" name="Footer Placeholder 4">
            <a:extLst>
              <a:ext uri="{FF2B5EF4-FFF2-40B4-BE49-F238E27FC236}">
                <a16:creationId xmlns:a16="http://schemas.microsoft.com/office/drawing/2014/main" id="{831DA05F-7978-127C-7822-26DF26119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0D3F3-2233-6708-8ECE-DBE24BDA2785}"/>
              </a:ext>
            </a:extLst>
          </p:cNvPr>
          <p:cNvSpPr>
            <a:spLocks noGrp="1"/>
          </p:cNvSpPr>
          <p:nvPr>
            <p:ph type="sldNum" sz="quarter" idx="12"/>
          </p:nvPr>
        </p:nvSpPr>
        <p:spPr/>
        <p:txBody>
          <a:bodyPr/>
          <a:lstStyle/>
          <a:p>
            <a:fld id="{BFFCD134-CAE9-B042-A4BE-A8BDFF23D459}" type="slidenum">
              <a:rPr lang="en-US" smtClean="0"/>
              <a:t>‹#›</a:t>
            </a:fld>
            <a:endParaRPr lang="en-US"/>
          </a:p>
        </p:txBody>
      </p:sp>
    </p:spTree>
    <p:extLst>
      <p:ext uri="{BB962C8B-B14F-4D97-AF65-F5344CB8AC3E}">
        <p14:creationId xmlns:p14="http://schemas.microsoft.com/office/powerpoint/2010/main" val="64947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137C-01B1-8110-D127-F305DB830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949A7C-DCEC-69AE-601A-67D7138FD9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A7A20E-25FD-3B01-6D9D-F520B52DCF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F6EE1-9800-9455-519D-9385F4149BBC}"/>
              </a:ext>
            </a:extLst>
          </p:cNvPr>
          <p:cNvSpPr>
            <a:spLocks noGrp="1"/>
          </p:cNvSpPr>
          <p:nvPr>
            <p:ph type="dt" sz="half" idx="10"/>
          </p:nvPr>
        </p:nvSpPr>
        <p:spPr/>
        <p:txBody>
          <a:bodyPr/>
          <a:lstStyle/>
          <a:p>
            <a:fld id="{0B3769CD-06CF-8040-97B6-07BAF3C3419F}" type="datetimeFigureOut">
              <a:rPr lang="en-US" smtClean="0"/>
              <a:t>2/12/23</a:t>
            </a:fld>
            <a:endParaRPr lang="en-US"/>
          </a:p>
        </p:txBody>
      </p:sp>
      <p:sp>
        <p:nvSpPr>
          <p:cNvPr id="6" name="Footer Placeholder 5">
            <a:extLst>
              <a:ext uri="{FF2B5EF4-FFF2-40B4-BE49-F238E27FC236}">
                <a16:creationId xmlns:a16="http://schemas.microsoft.com/office/drawing/2014/main" id="{4D897995-A9B9-E8B4-A8A4-291080A6B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6D6A1A-776E-3EE7-22E8-C26C62BC4302}"/>
              </a:ext>
            </a:extLst>
          </p:cNvPr>
          <p:cNvSpPr>
            <a:spLocks noGrp="1"/>
          </p:cNvSpPr>
          <p:nvPr>
            <p:ph type="sldNum" sz="quarter" idx="12"/>
          </p:nvPr>
        </p:nvSpPr>
        <p:spPr/>
        <p:txBody>
          <a:bodyPr/>
          <a:lstStyle/>
          <a:p>
            <a:fld id="{BFFCD134-CAE9-B042-A4BE-A8BDFF23D459}" type="slidenum">
              <a:rPr lang="en-US" smtClean="0"/>
              <a:t>‹#›</a:t>
            </a:fld>
            <a:endParaRPr lang="en-US"/>
          </a:p>
        </p:txBody>
      </p:sp>
    </p:spTree>
    <p:extLst>
      <p:ext uri="{BB962C8B-B14F-4D97-AF65-F5344CB8AC3E}">
        <p14:creationId xmlns:p14="http://schemas.microsoft.com/office/powerpoint/2010/main" val="3242869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DB1B-6F7B-0849-C517-EE13CA3A7B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87CC2A-B9D1-1E39-ABC0-C3D73F79DC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BBD69B-C62E-2ADD-C3A5-3672D3136D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B7E0F-A05A-9FE1-D0A8-8B5E51B3A8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D06DC8-88A7-0C04-D1AC-D404D6F97E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C6AD2F-47D2-A6AC-92E6-EBD531F1CD21}"/>
              </a:ext>
            </a:extLst>
          </p:cNvPr>
          <p:cNvSpPr>
            <a:spLocks noGrp="1"/>
          </p:cNvSpPr>
          <p:nvPr>
            <p:ph type="dt" sz="half" idx="10"/>
          </p:nvPr>
        </p:nvSpPr>
        <p:spPr/>
        <p:txBody>
          <a:bodyPr/>
          <a:lstStyle/>
          <a:p>
            <a:fld id="{0B3769CD-06CF-8040-97B6-07BAF3C3419F}" type="datetimeFigureOut">
              <a:rPr lang="en-US" smtClean="0"/>
              <a:t>2/12/23</a:t>
            </a:fld>
            <a:endParaRPr lang="en-US"/>
          </a:p>
        </p:txBody>
      </p:sp>
      <p:sp>
        <p:nvSpPr>
          <p:cNvPr id="8" name="Footer Placeholder 7">
            <a:extLst>
              <a:ext uri="{FF2B5EF4-FFF2-40B4-BE49-F238E27FC236}">
                <a16:creationId xmlns:a16="http://schemas.microsoft.com/office/drawing/2014/main" id="{419C988F-DA0A-8F15-F73E-748349549E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467364-E34B-C848-A2DB-D55E534BFDA2}"/>
              </a:ext>
            </a:extLst>
          </p:cNvPr>
          <p:cNvSpPr>
            <a:spLocks noGrp="1"/>
          </p:cNvSpPr>
          <p:nvPr>
            <p:ph type="sldNum" sz="quarter" idx="12"/>
          </p:nvPr>
        </p:nvSpPr>
        <p:spPr/>
        <p:txBody>
          <a:bodyPr/>
          <a:lstStyle/>
          <a:p>
            <a:fld id="{BFFCD134-CAE9-B042-A4BE-A8BDFF23D459}" type="slidenum">
              <a:rPr lang="en-US" smtClean="0"/>
              <a:t>‹#›</a:t>
            </a:fld>
            <a:endParaRPr lang="en-US"/>
          </a:p>
        </p:txBody>
      </p:sp>
    </p:spTree>
    <p:extLst>
      <p:ext uri="{BB962C8B-B14F-4D97-AF65-F5344CB8AC3E}">
        <p14:creationId xmlns:p14="http://schemas.microsoft.com/office/powerpoint/2010/main" val="296406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5333D-827A-0AF6-B23E-4E025420E0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BEA24F-933B-0146-63C3-7F1767D8D932}"/>
              </a:ext>
            </a:extLst>
          </p:cNvPr>
          <p:cNvSpPr>
            <a:spLocks noGrp="1"/>
          </p:cNvSpPr>
          <p:nvPr>
            <p:ph type="dt" sz="half" idx="10"/>
          </p:nvPr>
        </p:nvSpPr>
        <p:spPr/>
        <p:txBody>
          <a:bodyPr/>
          <a:lstStyle/>
          <a:p>
            <a:fld id="{0B3769CD-06CF-8040-97B6-07BAF3C3419F}" type="datetimeFigureOut">
              <a:rPr lang="en-US" smtClean="0"/>
              <a:t>2/12/23</a:t>
            </a:fld>
            <a:endParaRPr lang="en-US"/>
          </a:p>
        </p:txBody>
      </p:sp>
      <p:sp>
        <p:nvSpPr>
          <p:cNvPr id="4" name="Footer Placeholder 3">
            <a:extLst>
              <a:ext uri="{FF2B5EF4-FFF2-40B4-BE49-F238E27FC236}">
                <a16:creationId xmlns:a16="http://schemas.microsoft.com/office/drawing/2014/main" id="{56F98C2D-3F26-2202-DD2E-59C617071B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A7E54F-275D-A4C2-1222-50911400DFCA}"/>
              </a:ext>
            </a:extLst>
          </p:cNvPr>
          <p:cNvSpPr>
            <a:spLocks noGrp="1"/>
          </p:cNvSpPr>
          <p:nvPr>
            <p:ph type="sldNum" sz="quarter" idx="12"/>
          </p:nvPr>
        </p:nvSpPr>
        <p:spPr/>
        <p:txBody>
          <a:bodyPr/>
          <a:lstStyle/>
          <a:p>
            <a:fld id="{BFFCD134-CAE9-B042-A4BE-A8BDFF23D459}" type="slidenum">
              <a:rPr lang="en-US" smtClean="0"/>
              <a:t>‹#›</a:t>
            </a:fld>
            <a:endParaRPr lang="en-US"/>
          </a:p>
        </p:txBody>
      </p:sp>
    </p:spTree>
    <p:extLst>
      <p:ext uri="{BB962C8B-B14F-4D97-AF65-F5344CB8AC3E}">
        <p14:creationId xmlns:p14="http://schemas.microsoft.com/office/powerpoint/2010/main" val="218208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B89257-19AE-E77C-39AB-4787F743A4C1}"/>
              </a:ext>
            </a:extLst>
          </p:cNvPr>
          <p:cNvSpPr>
            <a:spLocks noGrp="1"/>
          </p:cNvSpPr>
          <p:nvPr>
            <p:ph type="dt" sz="half" idx="10"/>
          </p:nvPr>
        </p:nvSpPr>
        <p:spPr/>
        <p:txBody>
          <a:bodyPr/>
          <a:lstStyle/>
          <a:p>
            <a:fld id="{0B3769CD-06CF-8040-97B6-07BAF3C3419F}" type="datetimeFigureOut">
              <a:rPr lang="en-US" smtClean="0"/>
              <a:t>2/12/23</a:t>
            </a:fld>
            <a:endParaRPr lang="en-US"/>
          </a:p>
        </p:txBody>
      </p:sp>
      <p:sp>
        <p:nvSpPr>
          <p:cNvPr id="3" name="Footer Placeholder 2">
            <a:extLst>
              <a:ext uri="{FF2B5EF4-FFF2-40B4-BE49-F238E27FC236}">
                <a16:creationId xmlns:a16="http://schemas.microsoft.com/office/drawing/2014/main" id="{3941AB67-B2B9-906D-E251-5364C5150D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E96CCC-1629-4BEA-7FD6-A039D7843650}"/>
              </a:ext>
            </a:extLst>
          </p:cNvPr>
          <p:cNvSpPr>
            <a:spLocks noGrp="1"/>
          </p:cNvSpPr>
          <p:nvPr>
            <p:ph type="sldNum" sz="quarter" idx="12"/>
          </p:nvPr>
        </p:nvSpPr>
        <p:spPr/>
        <p:txBody>
          <a:bodyPr/>
          <a:lstStyle/>
          <a:p>
            <a:fld id="{BFFCD134-CAE9-B042-A4BE-A8BDFF23D459}" type="slidenum">
              <a:rPr lang="en-US" smtClean="0"/>
              <a:t>‹#›</a:t>
            </a:fld>
            <a:endParaRPr lang="en-US"/>
          </a:p>
        </p:txBody>
      </p:sp>
    </p:spTree>
    <p:extLst>
      <p:ext uri="{BB962C8B-B14F-4D97-AF65-F5344CB8AC3E}">
        <p14:creationId xmlns:p14="http://schemas.microsoft.com/office/powerpoint/2010/main" val="83768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9FFBB-DCAA-CECC-627A-3C02738AF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7B528F-E0BE-3939-40E7-8D411412D6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98FD06-0D3B-E5BD-03D1-3D69078A8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15E521-AFEB-CBA0-7685-8F927EEE23EA}"/>
              </a:ext>
            </a:extLst>
          </p:cNvPr>
          <p:cNvSpPr>
            <a:spLocks noGrp="1"/>
          </p:cNvSpPr>
          <p:nvPr>
            <p:ph type="dt" sz="half" idx="10"/>
          </p:nvPr>
        </p:nvSpPr>
        <p:spPr/>
        <p:txBody>
          <a:bodyPr/>
          <a:lstStyle/>
          <a:p>
            <a:fld id="{0B3769CD-06CF-8040-97B6-07BAF3C3419F}" type="datetimeFigureOut">
              <a:rPr lang="en-US" smtClean="0"/>
              <a:t>2/12/23</a:t>
            </a:fld>
            <a:endParaRPr lang="en-US"/>
          </a:p>
        </p:txBody>
      </p:sp>
      <p:sp>
        <p:nvSpPr>
          <p:cNvPr id="6" name="Footer Placeholder 5">
            <a:extLst>
              <a:ext uri="{FF2B5EF4-FFF2-40B4-BE49-F238E27FC236}">
                <a16:creationId xmlns:a16="http://schemas.microsoft.com/office/drawing/2014/main" id="{642E2771-066B-6379-D1EE-45A0C0FFF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126B4A-B7FE-8ADB-CF58-047691BC4903}"/>
              </a:ext>
            </a:extLst>
          </p:cNvPr>
          <p:cNvSpPr>
            <a:spLocks noGrp="1"/>
          </p:cNvSpPr>
          <p:nvPr>
            <p:ph type="sldNum" sz="quarter" idx="12"/>
          </p:nvPr>
        </p:nvSpPr>
        <p:spPr/>
        <p:txBody>
          <a:bodyPr/>
          <a:lstStyle/>
          <a:p>
            <a:fld id="{BFFCD134-CAE9-B042-A4BE-A8BDFF23D459}" type="slidenum">
              <a:rPr lang="en-US" smtClean="0"/>
              <a:t>‹#›</a:t>
            </a:fld>
            <a:endParaRPr lang="en-US"/>
          </a:p>
        </p:txBody>
      </p:sp>
    </p:spTree>
    <p:extLst>
      <p:ext uri="{BB962C8B-B14F-4D97-AF65-F5344CB8AC3E}">
        <p14:creationId xmlns:p14="http://schemas.microsoft.com/office/powerpoint/2010/main" val="348480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248A-DA20-C456-9D0D-BDB799856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5F2BE1-3336-4FEF-9FD7-B6C11F1485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563875-E942-FE49-90D0-0251920B96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A83931-1448-7184-C18A-E50BBF9FF9A2}"/>
              </a:ext>
            </a:extLst>
          </p:cNvPr>
          <p:cNvSpPr>
            <a:spLocks noGrp="1"/>
          </p:cNvSpPr>
          <p:nvPr>
            <p:ph type="dt" sz="half" idx="10"/>
          </p:nvPr>
        </p:nvSpPr>
        <p:spPr/>
        <p:txBody>
          <a:bodyPr/>
          <a:lstStyle/>
          <a:p>
            <a:fld id="{0B3769CD-06CF-8040-97B6-07BAF3C3419F}" type="datetimeFigureOut">
              <a:rPr lang="en-US" smtClean="0"/>
              <a:t>2/12/23</a:t>
            </a:fld>
            <a:endParaRPr lang="en-US"/>
          </a:p>
        </p:txBody>
      </p:sp>
      <p:sp>
        <p:nvSpPr>
          <p:cNvPr id="6" name="Footer Placeholder 5">
            <a:extLst>
              <a:ext uri="{FF2B5EF4-FFF2-40B4-BE49-F238E27FC236}">
                <a16:creationId xmlns:a16="http://schemas.microsoft.com/office/drawing/2014/main" id="{43C83E01-D448-22BA-870A-14C418344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1B21C-608D-6F6A-4C4B-81F244382DFE}"/>
              </a:ext>
            </a:extLst>
          </p:cNvPr>
          <p:cNvSpPr>
            <a:spLocks noGrp="1"/>
          </p:cNvSpPr>
          <p:nvPr>
            <p:ph type="sldNum" sz="quarter" idx="12"/>
          </p:nvPr>
        </p:nvSpPr>
        <p:spPr/>
        <p:txBody>
          <a:bodyPr/>
          <a:lstStyle/>
          <a:p>
            <a:fld id="{BFFCD134-CAE9-B042-A4BE-A8BDFF23D459}" type="slidenum">
              <a:rPr lang="en-US" smtClean="0"/>
              <a:t>‹#›</a:t>
            </a:fld>
            <a:endParaRPr lang="en-US"/>
          </a:p>
        </p:txBody>
      </p:sp>
    </p:spTree>
    <p:extLst>
      <p:ext uri="{BB962C8B-B14F-4D97-AF65-F5344CB8AC3E}">
        <p14:creationId xmlns:p14="http://schemas.microsoft.com/office/powerpoint/2010/main" val="343384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chemeClr val="bg1"/>
            </a:gs>
            <a:gs pos="100000">
              <a:schemeClr val="accent5">
                <a:lumMod val="45000"/>
                <a:lumOff val="55000"/>
              </a:schemeClr>
            </a:gs>
            <a:gs pos="100000">
              <a:schemeClr val="accent5">
                <a:lumMod val="45000"/>
                <a:lumOff val="55000"/>
              </a:schemeClr>
            </a:gs>
            <a:gs pos="100000">
              <a:schemeClr val="accent5">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634637-541B-1FF8-2176-1CDE07B889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F3023E-98AD-11A6-0E09-06E665732E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9E546-4787-F761-D91C-A2C62D9BF2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769CD-06CF-8040-97B6-07BAF3C3419F}" type="datetimeFigureOut">
              <a:rPr lang="en-US" smtClean="0"/>
              <a:t>2/12/23</a:t>
            </a:fld>
            <a:endParaRPr lang="en-US"/>
          </a:p>
        </p:txBody>
      </p:sp>
      <p:sp>
        <p:nvSpPr>
          <p:cNvPr id="5" name="Footer Placeholder 4">
            <a:extLst>
              <a:ext uri="{FF2B5EF4-FFF2-40B4-BE49-F238E27FC236}">
                <a16:creationId xmlns:a16="http://schemas.microsoft.com/office/drawing/2014/main" id="{6347DCA1-B494-E378-CBB8-DE106F20AE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DD95C9-A4F5-A800-37D2-13CE832CA5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CD134-CAE9-B042-A4BE-A8BDFF23D459}" type="slidenum">
              <a:rPr lang="en-US" smtClean="0"/>
              <a:t>‹#›</a:t>
            </a:fld>
            <a:endParaRPr lang="en-US"/>
          </a:p>
        </p:txBody>
      </p:sp>
    </p:spTree>
    <p:extLst>
      <p:ext uri="{BB962C8B-B14F-4D97-AF65-F5344CB8AC3E}">
        <p14:creationId xmlns:p14="http://schemas.microsoft.com/office/powerpoint/2010/main" val="3151661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hyperlink" Target="https://ftloscience.com/process-costs-drug-development/" TargetMode="External"/><Relationship Id="rId4" Type="http://schemas.openxmlformats.org/officeDocument/2006/relationships/image" Target="https://ftloscience.com/wp-content/uploads/2018/06/drugdevcostsArtboard-1.pn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https://www.emerald.com/insight/proxy/img?link=resource/id/urn:emeraldgroup.com:asset:id:article:10_1108_EJIM-11-2019-0342/urn:emeraldgroup.com:asset:id:binary:EJIM-11-2019-0342001.ti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hyperlink" Target="https://www.pharmexec.com/view/escaping-the-valley-of-death-the-funding-process-for-biotechnology-companies" TargetMode="External"/><Relationship Id="rId4" Type="http://schemas.openxmlformats.org/officeDocument/2006/relationships/image" Target="https://cdn.sanity.io/images/0vv8moc6/pharmexec/f3cc40f4245f44e0c59be916a2ead1f75dc20861-1462x1064.png/Paracine%20Fig.jpg?fit=crop&amp;auto=format"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hyperlink" Target="https://www.efpia.eu/publications/data-center/medicines-costs-in-context/generic-medicines/" TargetMode="External"/><Relationship Id="rId4" Type="http://schemas.openxmlformats.org/officeDocument/2006/relationships/image" Target="https://www.efpia.eu/media/25246/generic-medicines.png?width=857&amp;height=43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hyperlink" Target="https://www.researchgate.net/figure/Comparing-protection-against-competition-for-a-new-drug-sponsor-under-an-average_fig1_329452672" TargetMode="External"/><Relationship Id="rId4" Type="http://schemas.openxmlformats.org/officeDocument/2006/relationships/image" Target="https://www.researchgate.net/publication/329452672/figure/fig1/AS:700893884321793@1544117532902/Comparing-protection-against-competition-for-a-new-drug-sponsor-under-an-average.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https://miro.medium.com/max/1400/1*bEaOcJV8cyxvSG5r-1a1aA.p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https://i0.wp.com/www.drugpatentwatch.com/blog/wp-content/uploads/2019/05/lamictal-patent.png?fit=1431%2C1081&amp;ssl=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https://i0.wp.com/www.drugpatentwatch.com/blog/wp-content/uploads/2019/05/omeprazole-patents.png?resize=300%2C227"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mailto:byu@harvestiplaw.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Line 3"/>
          <p:cNvSpPr>
            <a:spLocks noChangeShapeType="1"/>
          </p:cNvSpPr>
          <p:nvPr/>
        </p:nvSpPr>
        <p:spPr bwMode="auto">
          <a:xfrm>
            <a:off x="1752600" y="1219200"/>
            <a:ext cx="8686800" cy="0"/>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7044" name="Rectangle 4"/>
          <p:cNvSpPr>
            <a:spLocks noChangeArrowheads="1"/>
          </p:cNvSpPr>
          <p:nvPr/>
        </p:nvSpPr>
        <p:spPr bwMode="auto">
          <a:xfrm>
            <a:off x="2019300" y="1662426"/>
            <a:ext cx="8153400" cy="48320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3600" b="1" dirty="0">
                <a:solidFill>
                  <a:srgbClr val="750000"/>
                </a:solidFill>
                <a:effectLst/>
                <a:latin typeface="Calibri" panose="020F0502020204030204" pitchFamily="34" charset="0"/>
                <a:ea typeface="Calibri" panose="020F0502020204030204" pitchFamily="34" charset="0"/>
                <a:cs typeface="Calibri" panose="020F0502020204030204" pitchFamily="34" charset="0"/>
              </a:rPr>
              <a:t>Economic Advantages Through Strategic Coordination of Patent Protection at USPTO and Drug Approval at FDA</a:t>
            </a:r>
            <a:endParaRPr lang="en-US" sz="36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spcBef>
                <a:spcPct val="0"/>
              </a:spcBef>
              <a:buClrTx/>
              <a:buSzTx/>
              <a:buFontTx/>
              <a:buNone/>
              <a:defRPr/>
            </a:pPr>
            <a:endParaRPr lang="en-US" altLang="zh-CN" sz="4000" b="1" dirty="0">
              <a:solidFill>
                <a:srgbClr val="6C0000"/>
              </a:solidFill>
              <a:latin typeface="Calibri"/>
              <a:ea typeface="宋体" charset="0"/>
              <a:cs typeface="Calibri"/>
            </a:endParaRPr>
          </a:p>
          <a:p>
            <a:pPr algn="ctr">
              <a:spcBef>
                <a:spcPct val="0"/>
              </a:spcBef>
              <a:buClrTx/>
              <a:buSzTx/>
              <a:buFontTx/>
              <a:buNone/>
              <a:defRPr/>
            </a:pPr>
            <a:r>
              <a:rPr lang="en-US" altLang="zh-CN" sz="4000" b="1" dirty="0">
                <a:solidFill>
                  <a:srgbClr val="750000"/>
                </a:solidFill>
                <a:latin typeface="Calibri"/>
                <a:ea typeface="宋体" charset="0"/>
                <a:cs typeface="Calibri"/>
              </a:rPr>
              <a:t>Betty R. Yu, M.S.</a:t>
            </a:r>
          </a:p>
          <a:p>
            <a:pPr algn="ctr">
              <a:spcBef>
                <a:spcPct val="0"/>
              </a:spcBef>
              <a:buClrTx/>
              <a:buSzTx/>
              <a:buFontTx/>
              <a:buNone/>
              <a:defRPr/>
            </a:pPr>
            <a:r>
              <a:rPr lang="en-US" altLang="zh-CN" sz="4000" b="1" dirty="0">
                <a:solidFill>
                  <a:srgbClr val="750000"/>
                </a:solidFill>
                <a:latin typeface="Calibri"/>
                <a:ea typeface="宋体" charset="0"/>
                <a:cs typeface="Calibri"/>
              </a:rPr>
              <a:t>David K. Ho, Ph.D., J.D.</a:t>
            </a:r>
          </a:p>
          <a:p>
            <a:pPr algn="ctr">
              <a:spcBef>
                <a:spcPct val="0"/>
              </a:spcBef>
              <a:buClrTx/>
              <a:buSzTx/>
              <a:buNone/>
              <a:defRPr/>
            </a:pPr>
            <a:r>
              <a:rPr lang="en-US" sz="4000" b="1" dirty="0">
                <a:solidFill>
                  <a:srgbClr val="750000"/>
                </a:solidFill>
                <a:latin typeface="Calibri"/>
                <a:cs typeface="Calibri"/>
              </a:rPr>
              <a:t>Harvest IP Law LLP </a:t>
            </a:r>
          </a:p>
          <a:p>
            <a:pPr algn="ctr">
              <a:spcBef>
                <a:spcPct val="0"/>
              </a:spcBef>
              <a:buClrTx/>
              <a:buSzTx/>
              <a:buFontTx/>
              <a:buNone/>
              <a:defRPr/>
            </a:pPr>
            <a:endParaRPr lang="en-US" altLang="zh-CN" sz="4000" b="1" dirty="0">
              <a:solidFill>
                <a:srgbClr val="6C0000"/>
              </a:solidFill>
              <a:latin typeface="Calibri"/>
              <a:ea typeface="宋体" charset="0"/>
              <a:cs typeface="Calibri"/>
            </a:endParaRPr>
          </a:p>
        </p:txBody>
      </p:sp>
      <p:sp>
        <p:nvSpPr>
          <p:cNvPr id="2" name="Slide Number Placeholder 1"/>
          <p:cNvSpPr>
            <a:spLocks noGrp="1"/>
          </p:cNvSpPr>
          <p:nvPr>
            <p:ph type="sldNum" sz="quarter" idx="12"/>
          </p:nvPr>
        </p:nvSpPr>
        <p:spPr/>
        <p:txBody>
          <a:bodyPr/>
          <a:lstStyle/>
          <a:p>
            <a:pPr>
              <a:defRPr/>
            </a:pPr>
            <a:fld id="{04F178B8-CF32-834C-AC64-721C0AAEE1D6}" type="slidenum">
              <a:rPr lang="en-US" smtClean="0"/>
              <a:pPr>
                <a:defRPr/>
              </a:pPr>
              <a:t>1</a:t>
            </a:fld>
            <a:endParaRPr lang="en-US"/>
          </a:p>
        </p:txBody>
      </p:sp>
      <p:pic>
        <p:nvPicPr>
          <p:cNvPr id="6" name="Picture 5">
            <a:extLst>
              <a:ext uri="{FF2B5EF4-FFF2-40B4-BE49-F238E27FC236}">
                <a16:creationId xmlns:a16="http://schemas.microsoft.com/office/drawing/2014/main" id="{72511DC3-CCE5-3842-A8F8-A6B11559C70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99573" y="363482"/>
            <a:ext cx="3792855" cy="770255"/>
          </a:xfrm>
          <a:prstGeom prst="rect">
            <a:avLst/>
          </a:prstGeom>
          <a:noFill/>
          <a:ln>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559787"/>
            <a:ext cx="10515600" cy="1325563"/>
          </a:xfrm>
        </p:spPr>
        <p:txBody>
          <a:bodyPr>
            <a:normAutofit/>
          </a:bodyPr>
          <a:lstStyle/>
          <a:p>
            <a:pPr algn="ctr"/>
            <a:r>
              <a:rPr lang="en-US" sz="3600" b="1" dirty="0">
                <a:solidFill>
                  <a:srgbClr val="0070C0"/>
                </a:solidFill>
                <a:latin typeface="+mn-lt"/>
              </a:rPr>
              <a:t>A. Background</a:t>
            </a:r>
          </a:p>
        </p:txBody>
      </p:sp>
      <p:sp>
        <p:nvSpPr>
          <p:cNvPr id="5" name="Content Placeholder 4">
            <a:extLst>
              <a:ext uri="{FF2B5EF4-FFF2-40B4-BE49-F238E27FC236}">
                <a16:creationId xmlns:a16="http://schemas.microsoft.com/office/drawing/2014/main" id="{11756457-111B-A475-3B28-2061DB926F32}"/>
              </a:ext>
            </a:extLst>
          </p:cNvPr>
          <p:cNvSpPr>
            <a:spLocks noGrp="1"/>
          </p:cNvSpPr>
          <p:nvPr>
            <p:ph idx="1"/>
          </p:nvPr>
        </p:nvSpPr>
        <p:spPr>
          <a:xfrm>
            <a:off x="838200" y="1534715"/>
            <a:ext cx="10515600" cy="4419463"/>
          </a:xfrm>
        </p:spPr>
        <p:txBody>
          <a:bodyPr>
            <a:noAutofit/>
          </a:bodyPr>
          <a:lstStyle/>
          <a:p>
            <a:pPr marL="342900" marR="0" lvl="0" indent="-342900">
              <a:spcBef>
                <a:spcPts val="600"/>
              </a:spcBef>
              <a:spcAft>
                <a:spcPts val="600"/>
              </a:spcAft>
              <a:buFont typeface="Symbol" pitchFamily="2" charset="2"/>
              <a:buChar char=""/>
            </a:pPr>
            <a:r>
              <a:rPr lang="en-US" sz="24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Generic Drugs – Why? What?</a:t>
            </a:r>
          </a:p>
          <a:p>
            <a:pPr marL="742950" marR="0" lvl="1" indent="-285750">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In 1984, Congress passed the </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Hatch-Waxman Act</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which catalyzed the creation of the modem generic drug industry. </a:t>
            </a:r>
          </a:p>
          <a:p>
            <a:pPr marL="742950" marR="0" lvl="1" indent="-285750">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The main goal of this act to expedite the generic drug approval process and reach the market quickly</a:t>
            </a:r>
            <a:r>
              <a:rPr lang="en-US" dirty="0">
                <a:solidFill>
                  <a:srgbClr val="750000"/>
                </a:solidFill>
                <a:latin typeface="Calibri" panose="020F0502020204030204" pitchFamily="34" charset="0"/>
                <a:ea typeface="Calibri" panose="020F0502020204030204" pitchFamily="34" charset="0"/>
                <a:cs typeface="Times New Roman" panose="02020603050405020304" pitchFamily="18" charset="0"/>
              </a:rPr>
              <a:t> at </a:t>
            </a:r>
            <a:r>
              <a:rPr lang="en-US" b="1" dirty="0">
                <a:solidFill>
                  <a:srgbClr val="750000"/>
                </a:solidFill>
                <a:latin typeface="Calibri" panose="020F0502020204030204" pitchFamily="34" charset="0"/>
                <a:ea typeface="Calibri" panose="020F0502020204030204" pitchFamily="34" charset="0"/>
                <a:cs typeface="Times New Roman" panose="02020603050405020304" pitchFamily="18" charset="0"/>
              </a:rPr>
              <a:t>lower prices</a:t>
            </a:r>
            <a:r>
              <a:rPr lang="en-US" dirty="0">
                <a:solidFill>
                  <a:srgbClr val="750000"/>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 </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generic drug </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is a medication created to be </a:t>
            </a:r>
            <a:r>
              <a:rPr lang="en-US"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the same </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as an already marketed brand-name drug in dosage form, safety, strength, route of administration, quality, performance characteristics, and intended use. </a:t>
            </a:r>
          </a:p>
          <a:p>
            <a:pPr marL="742950" marR="0" lvl="1" indent="-285750">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These similarities help to demonstrate </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bioequivalence</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which means that</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 generic medicine works in the same way and provides the same clinical benefit and therefore </a:t>
            </a:r>
            <a:r>
              <a:rPr lang="en-US"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substitutes the brand-name medicine</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10</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Tree>
    <p:extLst>
      <p:ext uri="{BB962C8B-B14F-4D97-AF65-F5344CB8AC3E}">
        <p14:creationId xmlns:p14="http://schemas.microsoft.com/office/powerpoint/2010/main" val="4019805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559787"/>
            <a:ext cx="10515600" cy="1325563"/>
          </a:xfrm>
        </p:spPr>
        <p:txBody>
          <a:bodyPr>
            <a:normAutofit/>
          </a:bodyPr>
          <a:lstStyle/>
          <a:p>
            <a:pPr algn="ctr"/>
            <a:r>
              <a:rPr lang="en-US" sz="3600" b="1" dirty="0">
                <a:solidFill>
                  <a:srgbClr val="0070C0"/>
                </a:solidFill>
                <a:latin typeface="+mn-lt"/>
              </a:rPr>
              <a:t>A. Background</a:t>
            </a:r>
          </a:p>
        </p:txBody>
      </p:sp>
      <p:sp>
        <p:nvSpPr>
          <p:cNvPr id="5" name="Content Placeholder 4">
            <a:extLst>
              <a:ext uri="{FF2B5EF4-FFF2-40B4-BE49-F238E27FC236}">
                <a16:creationId xmlns:a16="http://schemas.microsoft.com/office/drawing/2014/main" id="{11756457-111B-A475-3B28-2061DB926F32}"/>
              </a:ext>
            </a:extLst>
          </p:cNvPr>
          <p:cNvSpPr>
            <a:spLocks noGrp="1"/>
          </p:cNvSpPr>
          <p:nvPr>
            <p:ph idx="1"/>
          </p:nvPr>
        </p:nvSpPr>
        <p:spPr>
          <a:xfrm>
            <a:off x="838200" y="1534715"/>
            <a:ext cx="10515600" cy="4942284"/>
          </a:xfrm>
        </p:spPr>
        <p:txBody>
          <a:bodyPr>
            <a:noAutofit/>
          </a:bodyPr>
          <a:lstStyle/>
          <a:p>
            <a:pPr marL="342900" marR="0" lvl="0" indent="-342900">
              <a:spcBef>
                <a:spcPts val="600"/>
              </a:spcBef>
              <a:spcAft>
                <a:spcPts val="600"/>
              </a:spcAft>
              <a:buFont typeface="Symbol" pitchFamily="2" charset="2"/>
              <a:buChar char=""/>
            </a:pPr>
            <a:r>
              <a:rPr lang="en-US" sz="22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Generic Drugs: How?</a:t>
            </a:r>
          </a:p>
          <a:p>
            <a:pPr marL="742950" marR="0" lvl="1" indent="-285750">
              <a:spcBef>
                <a:spcPts val="600"/>
              </a:spcBef>
              <a:spcAft>
                <a:spcPts val="600"/>
              </a:spcAft>
              <a:buFont typeface="Courier New" panose="02070309020205020404" pitchFamily="49" charset="0"/>
              <a:buChar char="o"/>
            </a:pPr>
            <a:r>
              <a:rPr lang="en-US" sz="22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Abbreviated New Drug Application (</a:t>
            </a:r>
            <a:r>
              <a:rPr lang="en-US" sz="22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ANDA</a:t>
            </a:r>
            <a:r>
              <a:rPr lang="en-US" sz="22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is used for generic products approval in US. It comes under 505 (b)(j) section.</a:t>
            </a:r>
          </a:p>
          <a:p>
            <a:pPr marL="742950" marR="0" lvl="1" indent="-285750">
              <a:spcBef>
                <a:spcPts val="600"/>
              </a:spcBef>
              <a:spcAft>
                <a:spcPts val="600"/>
              </a:spcAft>
              <a:buFont typeface="Courier New" panose="02070309020205020404" pitchFamily="49" charset="0"/>
              <a:buChar char="o"/>
            </a:pPr>
            <a:r>
              <a:rPr lang="en-US" sz="2200" u="sng"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Paragraph 1 Certification</a:t>
            </a:r>
            <a:r>
              <a:rPr lang="en-US" sz="22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 when </a:t>
            </a:r>
            <a:r>
              <a:rPr lang="en-US" sz="2200" i="1"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patent is not submitted </a:t>
            </a:r>
            <a:r>
              <a:rPr lang="en-US" sz="22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for drug candidate (No Patent in Orange book). FDA can approve ANDA without delay.</a:t>
            </a:r>
            <a:endParaRPr lang="en-US" sz="22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600"/>
              </a:spcBef>
              <a:spcAft>
                <a:spcPts val="600"/>
              </a:spcAft>
              <a:buFont typeface="Courier New" panose="02070309020205020404" pitchFamily="49" charset="0"/>
              <a:buChar char="o"/>
            </a:pPr>
            <a:r>
              <a:rPr lang="en-US" sz="2200" u="sng"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Paragraph 2 Certification</a:t>
            </a:r>
            <a:r>
              <a:rPr lang="en-US" sz="22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 when the </a:t>
            </a:r>
            <a:r>
              <a:rPr lang="en-US" sz="2200" i="1"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patent gets expired</a:t>
            </a:r>
            <a:r>
              <a:rPr lang="en-US" sz="22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 FDA can approve ANDA without delay.</a:t>
            </a:r>
            <a:endParaRPr lang="en-US" sz="22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600"/>
              </a:spcBef>
              <a:spcAft>
                <a:spcPts val="600"/>
              </a:spcAft>
              <a:buFont typeface="Courier New" panose="02070309020205020404" pitchFamily="49" charset="0"/>
              <a:buChar char="o"/>
            </a:pPr>
            <a:r>
              <a:rPr lang="en-US" sz="2200" u="sng"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Paragraph 3 Certification</a:t>
            </a:r>
            <a:r>
              <a:rPr lang="en-US" sz="22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 After the particulate date when drug </a:t>
            </a:r>
            <a:r>
              <a:rPr lang="en-US" sz="2200" i="1"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patent is going to be expired</a:t>
            </a:r>
            <a:r>
              <a:rPr lang="en-US" sz="22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 FDA can approve ANDA.</a:t>
            </a:r>
            <a:endParaRPr lang="en-US" sz="22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600"/>
              </a:spcBef>
              <a:spcAft>
                <a:spcPts val="600"/>
              </a:spcAft>
              <a:buFont typeface="Courier New" panose="02070309020205020404" pitchFamily="49" charset="0"/>
              <a:buChar char="o"/>
            </a:pPr>
            <a:r>
              <a:rPr lang="en-US" sz="2200" u="sng"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Paragraph 4 Certification</a:t>
            </a:r>
            <a:r>
              <a:rPr lang="en-US" sz="22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  It is somewhat complicated. Applicant files the application to FDA for ANDA paragraph 4 certification. Applicant must notify the patent holder about this application within </a:t>
            </a:r>
            <a:r>
              <a:rPr lang="en-US" sz="2200" b="1"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20 days</a:t>
            </a:r>
            <a:r>
              <a:rPr lang="en-US" sz="22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2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11</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Tree>
    <p:extLst>
      <p:ext uri="{BB962C8B-B14F-4D97-AF65-F5344CB8AC3E}">
        <p14:creationId xmlns:p14="http://schemas.microsoft.com/office/powerpoint/2010/main" val="27865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559787"/>
            <a:ext cx="10515600" cy="1325563"/>
          </a:xfrm>
        </p:spPr>
        <p:txBody>
          <a:bodyPr>
            <a:normAutofit/>
          </a:bodyPr>
          <a:lstStyle/>
          <a:p>
            <a:pPr algn="ctr"/>
            <a:r>
              <a:rPr lang="en-US" sz="3600" b="1" dirty="0">
                <a:solidFill>
                  <a:srgbClr val="0070C0"/>
                </a:solidFill>
                <a:latin typeface="+mn-lt"/>
              </a:rPr>
              <a:t>A. Background</a:t>
            </a:r>
          </a:p>
        </p:txBody>
      </p:sp>
      <p:sp>
        <p:nvSpPr>
          <p:cNvPr id="5" name="Content Placeholder 4">
            <a:extLst>
              <a:ext uri="{FF2B5EF4-FFF2-40B4-BE49-F238E27FC236}">
                <a16:creationId xmlns:a16="http://schemas.microsoft.com/office/drawing/2014/main" id="{11756457-111B-A475-3B28-2061DB926F32}"/>
              </a:ext>
            </a:extLst>
          </p:cNvPr>
          <p:cNvSpPr>
            <a:spLocks noGrp="1"/>
          </p:cNvSpPr>
          <p:nvPr>
            <p:ph idx="1"/>
          </p:nvPr>
        </p:nvSpPr>
        <p:spPr>
          <a:xfrm>
            <a:off x="838200" y="1534715"/>
            <a:ext cx="10515600" cy="4942284"/>
          </a:xfrm>
        </p:spPr>
        <p:txBody>
          <a:bodyPr>
            <a:noAutofit/>
          </a:bodyPr>
          <a:lstStyle/>
          <a:p>
            <a:pPr marL="342900" marR="0" lvl="0" indent="-342900">
              <a:spcBef>
                <a:spcPts val="600"/>
              </a:spcBef>
              <a:spcAft>
                <a:spcPts val="600"/>
              </a:spcAft>
              <a:buFont typeface="Symbol" pitchFamily="2" charset="2"/>
              <a:buChar char=""/>
            </a:pPr>
            <a:r>
              <a:rPr lang="en-US" sz="24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Generic Drugs - More Details</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Patent holder can file infringement suit against ANDA applicant within </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45 days</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(from receiving of notification by ANDA applicant).  </a:t>
            </a:r>
            <a:r>
              <a:rPr lang="en-US"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Burden is on </a:t>
            </a:r>
            <a:r>
              <a:rPr lang="en-US" i="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patent holder to start litigation</a:t>
            </a:r>
            <a:r>
              <a:rPr lang="en-US"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As a result, ANDA approval is stayed for </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30 months</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r>
              <a:rPr lang="en-US" i="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Patent holder</a:t>
            </a:r>
            <a:r>
              <a:rPr lang="en-US"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gains an advantageous “breathing room”</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It is important to note that </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180-day</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exclusivity is only available to “</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First to File</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(FTF) ANDA which comes successfully through Paragraph 4 certification.  </a:t>
            </a:r>
            <a:r>
              <a:rPr lang="en-US"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ANDA applicants </a:t>
            </a:r>
            <a:r>
              <a:rPr lang="en-US"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are competing among themselves to be the first to file</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12</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Tree>
    <p:extLst>
      <p:ext uri="{BB962C8B-B14F-4D97-AF65-F5344CB8AC3E}">
        <p14:creationId xmlns:p14="http://schemas.microsoft.com/office/powerpoint/2010/main" val="2375573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559787"/>
            <a:ext cx="10515600" cy="1325563"/>
          </a:xfrm>
        </p:spPr>
        <p:txBody>
          <a:bodyPr>
            <a:normAutofit/>
          </a:bodyPr>
          <a:lstStyle/>
          <a:p>
            <a:pPr algn="ctr"/>
            <a:r>
              <a:rPr lang="en-US" sz="3600" b="1" dirty="0">
                <a:solidFill>
                  <a:srgbClr val="0070C0"/>
                </a:solidFill>
                <a:latin typeface="+mn-lt"/>
              </a:rPr>
              <a:t>A. Background</a:t>
            </a:r>
          </a:p>
        </p:txBody>
      </p:sp>
      <p:sp>
        <p:nvSpPr>
          <p:cNvPr id="5" name="Content Placeholder 4">
            <a:extLst>
              <a:ext uri="{FF2B5EF4-FFF2-40B4-BE49-F238E27FC236}">
                <a16:creationId xmlns:a16="http://schemas.microsoft.com/office/drawing/2014/main" id="{11756457-111B-A475-3B28-2061DB926F32}"/>
              </a:ext>
            </a:extLst>
          </p:cNvPr>
          <p:cNvSpPr>
            <a:spLocks noGrp="1"/>
          </p:cNvSpPr>
          <p:nvPr>
            <p:ph idx="1"/>
          </p:nvPr>
        </p:nvSpPr>
        <p:spPr>
          <a:xfrm>
            <a:off x="838200" y="1414066"/>
            <a:ext cx="10515600" cy="4942284"/>
          </a:xfrm>
        </p:spPr>
        <p:txBody>
          <a:bodyPr>
            <a:noAutofit/>
          </a:bodyPr>
          <a:lstStyle/>
          <a:p>
            <a:pPr marL="342900" marR="0" lvl="0" indent="-342900">
              <a:lnSpc>
                <a:spcPct val="80000"/>
              </a:lnSpc>
              <a:spcBef>
                <a:spcPts val="600"/>
              </a:spcBef>
              <a:spcAft>
                <a:spcPts val="600"/>
              </a:spcAft>
              <a:buFont typeface="Symbol" pitchFamily="2" charset="2"/>
              <a:buChar char=""/>
            </a:pPr>
            <a:r>
              <a:rPr lang="en-US" sz="24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Biologics at FDA</a:t>
            </a:r>
            <a:endPar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80000"/>
              </a:lnSpc>
              <a:spcBef>
                <a:spcPts val="600"/>
              </a:spcBef>
              <a:spcAft>
                <a:spcPts val="600"/>
              </a:spcAft>
              <a:buFont typeface="Courier New" panose="02070309020205020404" pitchFamily="49" charset="0"/>
              <a:buChar char="o"/>
            </a:pPr>
            <a:r>
              <a:rPr lang="en-US"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Biologics</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are a wide range of products such as vaccines, blood, and blood components, allergenics, somatic cells, gene therapy, tissues, and recombinant therapeutic proteins. </a:t>
            </a:r>
          </a:p>
          <a:p>
            <a:pPr marL="742950" marR="0" lvl="1" indent="-285750">
              <a:lnSpc>
                <a:spcPct val="80000"/>
              </a:lnSpc>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Biologics can be composed of sugars, proteins, or nucleic acids or complex combinations of these substances that are made from living cells.</a:t>
            </a:r>
          </a:p>
          <a:p>
            <a:pPr marL="742950" marR="0" lvl="1" indent="-285750">
              <a:lnSpc>
                <a:spcPct val="80000"/>
              </a:lnSpc>
              <a:spcBef>
                <a:spcPts val="600"/>
              </a:spcBef>
              <a:spcAft>
                <a:spcPts val="600"/>
              </a:spcAft>
              <a:buFont typeface="Courier New" panose="02070309020205020404" pitchFamily="49" charset="0"/>
              <a:buChar char="o"/>
            </a:pPr>
            <a:r>
              <a:rPr lang="en-US"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Biologic license application</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BLA</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is the process for FDA approval.</a:t>
            </a:r>
          </a:p>
          <a:p>
            <a:pPr marL="742950" lvl="1" indent="-285750">
              <a:lnSpc>
                <a:spcPct val="80000"/>
              </a:lnSpc>
              <a:spcBef>
                <a:spcPts val="600"/>
              </a:spcBef>
              <a:spcAft>
                <a:spcPts val="600"/>
              </a:spcAft>
              <a:buFont typeface="Courier New" panose="02070309020205020404" pitchFamily="49" charset="0"/>
              <a:buChar char="o"/>
            </a:pPr>
            <a:r>
              <a:rPr lang="en-US"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Purple Book</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is the database containing all licensed biologic products.</a:t>
            </a:r>
          </a:p>
          <a:p>
            <a:pPr marL="742950" marR="0" lvl="1" indent="-285750">
              <a:lnSpc>
                <a:spcPct val="80000"/>
              </a:lnSpc>
              <a:spcBef>
                <a:spcPts val="600"/>
              </a:spcBef>
              <a:spcAft>
                <a:spcPts val="600"/>
              </a:spcAft>
              <a:buFont typeface="Courier New" panose="02070309020205020404" pitchFamily="49" charset="0"/>
              <a:buChar char="o"/>
            </a:pPr>
            <a:r>
              <a:rPr lang="en-US"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Biosimilars</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are follow-on products that are approved if they are shown to be “highly similar” to an already approved biologic innovator reference product.</a:t>
            </a:r>
          </a:p>
          <a:p>
            <a:pPr marL="742950" marR="0" lvl="1" indent="-285750">
              <a:lnSpc>
                <a:spcPct val="80000"/>
              </a:lnSpc>
              <a:spcBef>
                <a:spcPts val="600"/>
              </a:spcBef>
              <a:spcAft>
                <a:spcPts val="600"/>
              </a:spcAft>
              <a:buFont typeface="Courier New" panose="02070309020205020404" pitchFamily="49" charset="0"/>
              <a:buChar char="o"/>
            </a:pPr>
            <a:r>
              <a:rPr lang="en-US"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Biologic exclusivity is </a:t>
            </a:r>
            <a:r>
              <a:rPr lang="en-US"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12 years</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4 years before an application for a biosimilar may be submitted to the FDA, and 8 additional years before an application may be approved.</a:t>
            </a:r>
          </a:p>
          <a:p>
            <a:pPr marL="0" marR="0" lvl="0" indent="0">
              <a:spcBef>
                <a:spcPts val="600"/>
              </a:spcBef>
              <a:spcAft>
                <a:spcPts val="600"/>
              </a:spcAft>
              <a:buNone/>
            </a:pPr>
            <a:endPar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13</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Tree>
    <p:extLst>
      <p:ext uri="{BB962C8B-B14F-4D97-AF65-F5344CB8AC3E}">
        <p14:creationId xmlns:p14="http://schemas.microsoft.com/office/powerpoint/2010/main" val="4258588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51284"/>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#1. Drug Development Timeline</a:t>
            </a:r>
          </a:p>
        </p:txBody>
      </p:sp>
      <p:sp>
        <p:nvSpPr>
          <p:cNvPr id="5" name="Content Placeholder 4">
            <a:extLst>
              <a:ext uri="{FF2B5EF4-FFF2-40B4-BE49-F238E27FC236}">
                <a16:creationId xmlns:a16="http://schemas.microsoft.com/office/drawing/2014/main" id="{11756457-111B-A475-3B28-2061DB926F32}"/>
              </a:ext>
            </a:extLst>
          </p:cNvPr>
          <p:cNvSpPr>
            <a:spLocks noGrp="1"/>
          </p:cNvSpPr>
          <p:nvPr>
            <p:ph idx="1"/>
          </p:nvPr>
        </p:nvSpPr>
        <p:spPr>
          <a:xfrm>
            <a:off x="838200" y="2076847"/>
            <a:ext cx="10515600" cy="4519613"/>
          </a:xfrm>
        </p:spPr>
        <p:txBody>
          <a:bodyPr>
            <a:noAutofit/>
          </a:bodyPr>
          <a:lstStyle/>
          <a:p>
            <a:pPr marL="342900" marR="0" lvl="0" indent="-342900">
              <a:spcBef>
                <a:spcPts val="600"/>
              </a:spcBef>
              <a:spcAft>
                <a:spcPts val="600"/>
              </a:spcAft>
              <a:buFont typeface="Symbol" pitchFamily="2" charset="2"/>
              <a:buChar char=""/>
            </a:pP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Drug discovery and development are both </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long </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expensive</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600"/>
              </a:spcAft>
              <a:buFont typeface="Symbol" pitchFamily="2" charset="2"/>
              <a:buChar char=""/>
            </a:pP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Years of research; extreme challenge to design and synthesize drug candidates.</a:t>
            </a:r>
          </a:p>
          <a:p>
            <a:pPr marL="342900" marR="0" lvl="0" indent="-342900">
              <a:spcBef>
                <a:spcPts val="600"/>
              </a:spcBef>
              <a:spcAft>
                <a:spcPts val="600"/>
              </a:spcAft>
              <a:buFont typeface="Symbol" pitchFamily="2" charset="2"/>
              <a:buChar char=""/>
            </a:pPr>
            <a:r>
              <a:rPr lang="en-US" sz="24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Discovery</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10,000 compounds (Q: Are the compounds biologically active?)</a:t>
            </a:r>
          </a:p>
          <a:p>
            <a:pPr marL="342900" marR="0" lvl="0" indent="-342900">
              <a:spcBef>
                <a:spcPts val="600"/>
              </a:spcBef>
              <a:spcAft>
                <a:spcPts val="600"/>
              </a:spcAft>
              <a:buFont typeface="Symbol" pitchFamily="2" charset="2"/>
              <a:buChar char=""/>
            </a:pPr>
            <a:r>
              <a:rPr lang="en-US" sz="24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Preclinical</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250 compounds (Q: Are the compounds not toxic?)</a:t>
            </a:r>
          </a:p>
          <a:p>
            <a:pPr marL="342900" marR="0" lvl="0" indent="-342900">
              <a:spcBef>
                <a:spcPts val="600"/>
              </a:spcBef>
              <a:spcAft>
                <a:spcPts val="600"/>
              </a:spcAft>
              <a:buFont typeface="Symbol" pitchFamily="2" charset="2"/>
              <a:buChar char=""/>
            </a:pPr>
            <a:r>
              <a:rPr lang="en-US" sz="24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Clinical trials</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5 compounds (Q: Are the compounds safe and effective?)</a:t>
            </a:r>
          </a:p>
          <a:p>
            <a:pPr marL="342900" marR="0" lvl="0" indent="-342900">
              <a:spcBef>
                <a:spcPts val="600"/>
              </a:spcBef>
              <a:spcAft>
                <a:spcPts val="600"/>
              </a:spcAft>
              <a:buFont typeface="Symbol" pitchFamily="2" charset="2"/>
              <a:buChar char=""/>
            </a:pPr>
            <a:r>
              <a:rPr lang="en-US" sz="24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FDA approved drug</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1 compound (Q: Is the candidate approved?)</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14</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Tree>
    <p:extLst>
      <p:ext uri="{BB962C8B-B14F-4D97-AF65-F5344CB8AC3E}">
        <p14:creationId xmlns:p14="http://schemas.microsoft.com/office/powerpoint/2010/main" val="1048378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51284"/>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#1. Drug Development Timeline</a:t>
            </a:r>
          </a:p>
        </p:txBody>
      </p:sp>
      <p:sp>
        <p:nvSpPr>
          <p:cNvPr id="5" name="Content Placeholder 4">
            <a:extLst>
              <a:ext uri="{FF2B5EF4-FFF2-40B4-BE49-F238E27FC236}">
                <a16:creationId xmlns:a16="http://schemas.microsoft.com/office/drawing/2014/main" id="{11756457-111B-A475-3B28-2061DB926F32}"/>
              </a:ext>
            </a:extLst>
          </p:cNvPr>
          <p:cNvSpPr>
            <a:spLocks noGrp="1"/>
          </p:cNvSpPr>
          <p:nvPr>
            <p:ph idx="1"/>
          </p:nvPr>
        </p:nvSpPr>
        <p:spPr>
          <a:xfrm>
            <a:off x="838200" y="2154635"/>
            <a:ext cx="10515600" cy="3952079"/>
          </a:xfrm>
        </p:spPr>
        <p:txBody>
          <a:bodyPr>
            <a:noAutofit/>
          </a:bodyPr>
          <a:lstStyle/>
          <a:p>
            <a:pPr marL="342900" marR="0" lvl="0" indent="-342900">
              <a:spcBef>
                <a:spcPts val="600"/>
              </a:spcBef>
              <a:spcAft>
                <a:spcPts val="600"/>
              </a:spcAft>
              <a:buFont typeface="Symbol" pitchFamily="2" charset="2"/>
              <a:buChar char=""/>
            </a:pP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In 2022, for a new drug entering the market, the costs behind its approval averages </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US$2 billion</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600"/>
              </a:spcBef>
              <a:spcAft>
                <a:spcPts val="600"/>
              </a:spcAft>
              <a:buFont typeface="Symbol" pitchFamily="2" charset="2"/>
              <a:buChar char=""/>
            </a:pP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In addition, the drug development process takes around </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14 years </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of research and regulatory procedures before it is approved for sale. </a:t>
            </a:r>
          </a:p>
          <a:p>
            <a:pPr marL="342900" marR="0" lvl="0" indent="-342900">
              <a:spcBef>
                <a:spcPts val="600"/>
              </a:spcBef>
              <a:spcAft>
                <a:spcPts val="600"/>
              </a:spcAft>
              <a:buFont typeface="Symbol" pitchFamily="2" charset="2"/>
              <a:buChar char=""/>
            </a:pP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Despite this massive investment, pharmaceutical companies and research institutes continue developing </a:t>
            </a:r>
            <a:r>
              <a:rPr lang="en-US" sz="24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new drugs </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to save and improve lives. </a:t>
            </a:r>
          </a:p>
          <a:p>
            <a:pPr marL="342900" marR="0" lvl="0" indent="-342900">
              <a:spcBef>
                <a:spcPts val="600"/>
              </a:spcBef>
              <a:spcAft>
                <a:spcPts val="600"/>
              </a:spcAft>
              <a:buFont typeface="Symbol" pitchFamily="2" charset="2"/>
              <a:buChar char=""/>
            </a:pPr>
            <a:r>
              <a:rPr lang="en-US" sz="2400" dirty="0">
                <a:solidFill>
                  <a:srgbClr val="750000"/>
                </a:solidFill>
                <a:latin typeface="Calibri" panose="020F0502020204030204" pitchFamily="34" charset="0"/>
                <a:ea typeface="Calibri" panose="020F0502020204030204" pitchFamily="34" charset="0"/>
                <a:cs typeface="Times New Roman" panose="02020603050405020304" pitchFamily="18" charset="0"/>
              </a:rPr>
              <a:t>In addition, brand name drug companies will face </a:t>
            </a:r>
            <a:r>
              <a:rPr lang="en-US" sz="2400" u="sng" dirty="0">
                <a:solidFill>
                  <a:srgbClr val="750000"/>
                </a:solidFill>
                <a:latin typeface="Calibri" panose="020F0502020204030204" pitchFamily="34" charset="0"/>
                <a:ea typeface="Calibri" panose="020F0502020204030204" pitchFamily="34" charset="0"/>
                <a:cs typeface="Times New Roman" panose="02020603050405020304" pitchFamily="18" charset="0"/>
              </a:rPr>
              <a:t>competition</a:t>
            </a:r>
            <a:r>
              <a:rPr lang="en-US" sz="2400" dirty="0">
                <a:solidFill>
                  <a:srgbClr val="750000"/>
                </a:solidFill>
                <a:latin typeface="Calibri" panose="020F0502020204030204" pitchFamily="34" charset="0"/>
                <a:ea typeface="Calibri" panose="020F0502020204030204" pitchFamily="34" charset="0"/>
                <a:cs typeface="Times New Roman" panose="02020603050405020304" pitchFamily="18" charset="0"/>
              </a:rPr>
              <a:t> from generic drug companies.</a:t>
            </a:r>
            <a:endPar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15</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Tree>
    <p:extLst>
      <p:ext uri="{BB962C8B-B14F-4D97-AF65-F5344CB8AC3E}">
        <p14:creationId xmlns:p14="http://schemas.microsoft.com/office/powerpoint/2010/main" val="1092435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51284"/>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#1. Drug Development Timeline</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16</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pic>
        <p:nvPicPr>
          <p:cNvPr id="6" name="Content Placeholder 5">
            <a:extLst>
              <a:ext uri="{FF2B5EF4-FFF2-40B4-BE49-F238E27FC236}">
                <a16:creationId xmlns:a16="http://schemas.microsoft.com/office/drawing/2014/main" id="{AF06B51B-EC39-4767-996B-FE9A84943F33}"/>
              </a:ext>
            </a:extLst>
          </p:cNvPr>
          <p:cNvPicPr>
            <a:picLocks noGrp="1" noChangeAspect="1"/>
          </p:cNvPicPr>
          <p:nvPr>
            <p:ph idx="1"/>
          </p:nvPr>
        </p:nvPicPr>
        <p:blipFill>
          <a:blip r:embed="rId3"/>
          <a:stretch>
            <a:fillRect/>
          </a:stretch>
        </p:blipFill>
        <p:spPr>
          <a:xfrm>
            <a:off x="1935546" y="2017986"/>
            <a:ext cx="7509630" cy="4223343"/>
          </a:xfrm>
          <a:prstGeom prst="rect">
            <a:avLst/>
          </a:prstGeom>
        </p:spPr>
      </p:pic>
    </p:spTree>
    <p:extLst>
      <p:ext uri="{BB962C8B-B14F-4D97-AF65-F5344CB8AC3E}">
        <p14:creationId xmlns:p14="http://schemas.microsoft.com/office/powerpoint/2010/main" val="3700118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35266"/>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#1. Drug Development Timeline</a:t>
            </a:r>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10" name="Rectangle 4">
            <a:extLst>
              <a:ext uri="{FF2B5EF4-FFF2-40B4-BE49-F238E27FC236}">
                <a16:creationId xmlns:a16="http://schemas.microsoft.com/office/drawing/2014/main" id="{3908E13A-FBAA-616A-CBFF-7265A89931AB}"/>
              </a:ext>
            </a:extLst>
          </p:cNvPr>
          <p:cNvSpPr>
            <a:spLocks noChangeArrowheads="1"/>
          </p:cNvSpPr>
          <p:nvPr/>
        </p:nvSpPr>
        <p:spPr bwMode="auto">
          <a:xfrm>
            <a:off x="3089189" y="260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2" descr="full costs of drug discovery and development 2022 values">
            <a:extLst>
              <a:ext uri="{FF2B5EF4-FFF2-40B4-BE49-F238E27FC236}">
                <a16:creationId xmlns:a16="http://schemas.microsoft.com/office/drawing/2014/main" id="{71574136-6537-A6CA-2DE1-2F5A4832397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13569" y="2342666"/>
            <a:ext cx="9164862" cy="3160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021D48-F167-A389-D06C-DEFE70700ABF}"/>
              </a:ext>
            </a:extLst>
          </p:cNvPr>
          <p:cNvSpPr txBox="1"/>
          <p:nvPr/>
        </p:nvSpPr>
        <p:spPr>
          <a:xfrm>
            <a:off x="2274094" y="5318404"/>
            <a:ext cx="7643812" cy="369332"/>
          </a:xfrm>
          <a:prstGeom prst="rect">
            <a:avLst/>
          </a:prstGeom>
          <a:noFill/>
        </p:spPr>
        <p:txBody>
          <a:bodyPr wrap="square">
            <a:spAutoFit/>
          </a:bodyPr>
          <a:lstStyle/>
          <a:p>
            <a:pPr marL="0" marR="0" algn="ctr">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https://ftloscience.com/process-costs-drug-development/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3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02317"/>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#1. Drug Development Timeline</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18</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7" name="Content Placeholder 6">
            <a:extLst>
              <a:ext uri="{FF2B5EF4-FFF2-40B4-BE49-F238E27FC236}">
                <a16:creationId xmlns:a16="http://schemas.microsoft.com/office/drawing/2014/main" id="{912A7739-8A09-F7A7-2FD0-5CE364883E30}"/>
              </a:ext>
            </a:extLst>
          </p:cNvPr>
          <p:cNvSpPr>
            <a:spLocks noGrp="1"/>
          </p:cNvSpPr>
          <p:nvPr>
            <p:ph idx="1"/>
          </p:nvPr>
        </p:nvSpPr>
        <p:spPr>
          <a:xfrm>
            <a:off x="838200" y="1994427"/>
            <a:ext cx="10515600" cy="4351338"/>
          </a:xfrm>
        </p:spPr>
        <p:txBody>
          <a:bodyPr/>
          <a:lstStyle/>
          <a:p>
            <a:pPr marL="0" marR="0" lvl="0" indent="0">
              <a:spcBef>
                <a:spcPts val="600"/>
              </a:spcBef>
              <a:spcAft>
                <a:spcPts val="600"/>
              </a:spcAft>
              <a:buNone/>
            </a:pPr>
            <a:r>
              <a:rPr lang="en-US" sz="24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Valley of Death</a:t>
            </a:r>
          </a:p>
          <a:p>
            <a:pPr marL="342900" marR="0" lvl="0" indent="-342900">
              <a:spcBef>
                <a:spcPts val="600"/>
              </a:spcBef>
              <a:spcAft>
                <a:spcPts val="600"/>
              </a:spcAft>
              <a:buFont typeface="Symbol" pitchFamily="2" charset="2"/>
              <a:buChar char=""/>
            </a:pPr>
            <a:r>
              <a:rPr lang="en-US" sz="24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Translational medicine </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or translational science refers to the “</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bench-to-bedside</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process that harnesses knowledge from basic scientific research into clinical research to create novel treatments.  </a:t>
            </a:r>
          </a:p>
          <a:p>
            <a:pPr marL="342900" marR="0" lvl="0" indent="-342900">
              <a:spcBef>
                <a:spcPts val="600"/>
              </a:spcBef>
              <a:spcAft>
                <a:spcPts val="600"/>
              </a:spcAft>
              <a:buFont typeface="Symbol" pitchFamily="2" charset="2"/>
              <a:buChar char=""/>
            </a:pP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However, this translation is full of obstacles.</a:t>
            </a:r>
          </a:p>
          <a:p>
            <a:pPr marL="342900" marR="0" lvl="0" indent="-342900">
              <a:spcBef>
                <a:spcPts val="600"/>
              </a:spcBef>
              <a:spcAft>
                <a:spcPts val="600"/>
              </a:spcAft>
              <a:buFont typeface="Symbol" pitchFamily="2" charset="2"/>
              <a:buChar char=""/>
            </a:pP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Valley of death </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refers to the </a:t>
            </a:r>
            <a:r>
              <a:rPr lang="en-US" sz="24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obstacle</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 that are keeping innovative medical research discoveries from becoming new therapies or even making it to clinical trials.</a:t>
            </a:r>
          </a:p>
        </p:txBody>
      </p:sp>
    </p:spTree>
    <p:extLst>
      <p:ext uri="{BB962C8B-B14F-4D97-AF65-F5344CB8AC3E}">
        <p14:creationId xmlns:p14="http://schemas.microsoft.com/office/powerpoint/2010/main" val="2897706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13646"/>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#1. Drug Development Timeline</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19</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10" name="Rectangle 4">
            <a:extLst>
              <a:ext uri="{FF2B5EF4-FFF2-40B4-BE49-F238E27FC236}">
                <a16:creationId xmlns:a16="http://schemas.microsoft.com/office/drawing/2014/main" id="{3908E13A-FBAA-616A-CBFF-7265A89931AB}"/>
              </a:ext>
            </a:extLst>
          </p:cNvPr>
          <p:cNvSpPr>
            <a:spLocks noChangeArrowheads="1"/>
          </p:cNvSpPr>
          <p:nvPr/>
        </p:nvSpPr>
        <p:spPr bwMode="auto">
          <a:xfrm>
            <a:off x="3089189" y="260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7E89E04C-7593-1D2D-69E5-D6BC433D08E6}"/>
              </a:ext>
            </a:extLst>
          </p:cNvPr>
          <p:cNvSpPr>
            <a:spLocks noChangeArrowheads="1"/>
          </p:cNvSpPr>
          <p:nvPr/>
        </p:nvSpPr>
        <p:spPr bwMode="auto">
          <a:xfrm>
            <a:off x="500487" y="2213325"/>
            <a:ext cx="140286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4" descr="Diagram&#10;&#10;Description automatically generated">
            <a:extLst>
              <a:ext uri="{FF2B5EF4-FFF2-40B4-BE49-F238E27FC236}">
                <a16:creationId xmlns:a16="http://schemas.microsoft.com/office/drawing/2014/main" id="{9B51CDF8-A8C4-FADB-A62A-DDF4B6686FC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385888" y="2285010"/>
            <a:ext cx="9058275" cy="310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67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ctrTitle"/>
          </p:nvPr>
        </p:nvSpPr>
        <p:spPr>
          <a:xfrm>
            <a:off x="1449612" y="1334679"/>
            <a:ext cx="9144000" cy="4031465"/>
          </a:xfrm>
        </p:spPr>
        <p:txBody>
          <a:bodyPr>
            <a:normAutofit fontScale="90000"/>
          </a:bodyPr>
          <a:lstStyle/>
          <a:p>
            <a:pPr algn="l">
              <a:lnSpc>
                <a:spcPct val="100000"/>
              </a:lnSpc>
              <a:spcBef>
                <a:spcPts val="1200"/>
              </a:spcBef>
              <a:spcAft>
                <a:spcPts val="1200"/>
              </a:spcAft>
            </a:pPr>
            <a:br>
              <a:rPr lang="en-US" sz="3600" b="1" dirty="0">
                <a:solidFill>
                  <a:srgbClr val="750000"/>
                </a:solidFill>
                <a:latin typeface="+mn-lt"/>
              </a:rPr>
            </a:br>
            <a:r>
              <a:rPr lang="en-US" sz="3600" dirty="0">
                <a:solidFill>
                  <a:srgbClr val="750000"/>
                </a:solidFill>
                <a:latin typeface="+mn-lt"/>
              </a:rPr>
              <a:t>A.  Background</a:t>
            </a:r>
            <a:br>
              <a:rPr lang="en-US" sz="3600" dirty="0">
                <a:solidFill>
                  <a:srgbClr val="750000"/>
                </a:solidFill>
                <a:latin typeface="+mn-lt"/>
              </a:rPr>
            </a:br>
            <a:r>
              <a:rPr lang="en-US" sz="3600" dirty="0">
                <a:solidFill>
                  <a:srgbClr val="750000"/>
                </a:solidFill>
                <a:latin typeface="+mn-lt"/>
              </a:rPr>
              <a:t>B.  Current Issues &amp; Solutions</a:t>
            </a:r>
            <a:br>
              <a:rPr lang="en-US" sz="3600" dirty="0">
                <a:solidFill>
                  <a:srgbClr val="750000"/>
                </a:solidFill>
                <a:latin typeface="+mn-lt"/>
              </a:rPr>
            </a:br>
            <a:r>
              <a:rPr lang="en-US" sz="3600" dirty="0">
                <a:solidFill>
                  <a:srgbClr val="750000"/>
                </a:solidFill>
                <a:latin typeface="+mn-lt"/>
              </a:rPr>
              <a:t>	#1. Drug Development Timeline</a:t>
            </a:r>
            <a:br>
              <a:rPr lang="en-US" sz="3600" dirty="0">
                <a:solidFill>
                  <a:srgbClr val="750000"/>
                </a:solidFill>
                <a:latin typeface="+mn-lt"/>
              </a:rPr>
            </a:br>
            <a:r>
              <a:rPr lang="en-US" sz="3600" dirty="0">
                <a:solidFill>
                  <a:srgbClr val="750000"/>
                </a:solidFill>
                <a:latin typeface="+mn-lt"/>
              </a:rPr>
              <a:t>	#2. Effective U.S Market Protection</a:t>
            </a:r>
            <a:br>
              <a:rPr lang="en-US" sz="3600" dirty="0">
                <a:solidFill>
                  <a:srgbClr val="750000"/>
                </a:solidFill>
                <a:latin typeface="+mn-lt"/>
              </a:rPr>
            </a:br>
            <a:r>
              <a:rPr lang="en-US" sz="3600" dirty="0">
                <a:solidFill>
                  <a:srgbClr val="750000"/>
                </a:solidFill>
                <a:latin typeface="+mn-lt"/>
              </a:rPr>
              <a:t>	#3. Consistency at USPTO &amp; FDA</a:t>
            </a:r>
            <a:br>
              <a:rPr lang="en-US" sz="3600" dirty="0">
                <a:solidFill>
                  <a:srgbClr val="750000"/>
                </a:solidFill>
                <a:latin typeface="+mn-lt"/>
              </a:rPr>
            </a:br>
            <a:r>
              <a:rPr lang="en-US" sz="3600" dirty="0">
                <a:solidFill>
                  <a:srgbClr val="750000"/>
                </a:solidFill>
                <a:latin typeface="+mn-lt"/>
              </a:rPr>
              <a:t>C.  Our World Under COVID</a:t>
            </a:r>
            <a:br>
              <a:rPr lang="en-US" sz="3600" dirty="0">
                <a:solidFill>
                  <a:srgbClr val="750000"/>
                </a:solidFill>
                <a:latin typeface="+mn-lt"/>
              </a:rPr>
            </a:br>
            <a:r>
              <a:rPr lang="en-US" sz="3600" dirty="0">
                <a:solidFill>
                  <a:srgbClr val="750000"/>
                </a:solidFill>
                <a:latin typeface="+mn-lt"/>
              </a:rPr>
              <a:t>D.  Conclusion</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2</a:t>
            </a:fld>
            <a:endParaRPr lang="en-US"/>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5" name="Title 1">
            <a:extLst>
              <a:ext uri="{FF2B5EF4-FFF2-40B4-BE49-F238E27FC236}">
                <a16:creationId xmlns:a16="http://schemas.microsoft.com/office/drawing/2014/main" id="{F8E69B85-7FD6-EBC1-4F11-7806355A9E97}"/>
              </a:ext>
            </a:extLst>
          </p:cNvPr>
          <p:cNvSpPr txBox="1">
            <a:spLocks/>
          </p:cNvSpPr>
          <p:nvPr/>
        </p:nvSpPr>
        <p:spPr>
          <a:xfrm>
            <a:off x="838200" y="559787"/>
            <a:ext cx="10515600" cy="11451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0070C0"/>
                </a:solidFill>
                <a:latin typeface="+mn-lt"/>
              </a:rPr>
              <a:t>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13646"/>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#1. Drug Development Timeline</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20</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10" name="Rectangle 4">
            <a:extLst>
              <a:ext uri="{FF2B5EF4-FFF2-40B4-BE49-F238E27FC236}">
                <a16:creationId xmlns:a16="http://schemas.microsoft.com/office/drawing/2014/main" id="{3908E13A-FBAA-616A-CBFF-7265A89931AB}"/>
              </a:ext>
            </a:extLst>
          </p:cNvPr>
          <p:cNvSpPr>
            <a:spLocks noChangeArrowheads="1"/>
          </p:cNvSpPr>
          <p:nvPr/>
        </p:nvSpPr>
        <p:spPr bwMode="auto">
          <a:xfrm>
            <a:off x="3089189" y="2607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7E89E04C-7593-1D2D-69E5-D6BC433D08E6}"/>
              </a:ext>
            </a:extLst>
          </p:cNvPr>
          <p:cNvSpPr>
            <a:spLocks noChangeArrowheads="1"/>
          </p:cNvSpPr>
          <p:nvPr/>
        </p:nvSpPr>
        <p:spPr bwMode="auto">
          <a:xfrm>
            <a:off x="500487" y="2213325"/>
            <a:ext cx="140286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36A8866-5720-1973-51C2-8D8CA8AEBC12}"/>
              </a:ext>
            </a:extLst>
          </p:cNvPr>
          <p:cNvSpPr>
            <a:spLocks noChangeArrowheads="1"/>
          </p:cNvSpPr>
          <p:nvPr/>
        </p:nvSpPr>
        <p:spPr bwMode="auto">
          <a:xfrm>
            <a:off x="2882096" y="19081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3" descr="figure image">
            <a:extLst>
              <a:ext uri="{FF2B5EF4-FFF2-40B4-BE49-F238E27FC236}">
                <a16:creationId xmlns:a16="http://schemas.microsoft.com/office/drawing/2014/main" id="{4FD2D831-1BA9-1ADC-91B7-7B58FE63F47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72253" y="1908178"/>
            <a:ext cx="5553501" cy="40345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F6F3191-0333-2590-B963-391891ABEC90}"/>
              </a:ext>
            </a:extLst>
          </p:cNvPr>
          <p:cNvSpPr txBox="1"/>
          <p:nvPr/>
        </p:nvSpPr>
        <p:spPr>
          <a:xfrm>
            <a:off x="1598388" y="5995676"/>
            <a:ext cx="9202962" cy="307777"/>
          </a:xfrm>
          <a:prstGeom prst="rect">
            <a:avLst/>
          </a:prstGeom>
          <a:noFill/>
        </p:spPr>
        <p:txBody>
          <a:bodyPr wrap="square">
            <a:spAutoFit/>
          </a:bodyPr>
          <a:lstStyle/>
          <a:p>
            <a:pPr marL="457200" marR="0" algn="ctr">
              <a:spcBef>
                <a:spcPts val="0"/>
              </a:spcBef>
              <a:spcAft>
                <a:spcPts val="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https://www.pharmexec.com/view/escaping-the-valley-of-death-the-funding-process-for-biotechnology-companies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953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681037"/>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#1. Drug Development Timeline</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21</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7" name="Content Placeholder 6">
            <a:extLst>
              <a:ext uri="{FF2B5EF4-FFF2-40B4-BE49-F238E27FC236}">
                <a16:creationId xmlns:a16="http://schemas.microsoft.com/office/drawing/2014/main" id="{912A7739-8A09-F7A7-2FD0-5CE364883E30}"/>
              </a:ext>
            </a:extLst>
          </p:cNvPr>
          <p:cNvSpPr>
            <a:spLocks noGrp="1"/>
          </p:cNvSpPr>
          <p:nvPr>
            <p:ph idx="1"/>
          </p:nvPr>
        </p:nvSpPr>
        <p:spPr>
          <a:xfrm>
            <a:off x="838200" y="2193924"/>
            <a:ext cx="10515600" cy="3706814"/>
          </a:xfrm>
        </p:spPr>
        <p:txBody>
          <a:bodyPr/>
          <a:lstStyle/>
          <a:p>
            <a:pPr marL="342900" marR="0" lvl="0" indent="-342900">
              <a:spcBef>
                <a:spcPts val="600"/>
              </a:spcBef>
              <a:spcAft>
                <a:spcPts val="600"/>
              </a:spcAft>
              <a:buFont typeface="Symbol" pitchFamily="2" charset="2"/>
              <a:buChar char=""/>
            </a:pPr>
            <a:r>
              <a:rPr lang="en-US"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Solutions: Valley of Death May be Overcome by:</a:t>
            </a:r>
          </a:p>
          <a:p>
            <a:pPr marL="742950" marR="0" lvl="1" indent="-285750">
              <a:spcBef>
                <a:spcPts val="600"/>
              </a:spcBef>
              <a:spcAft>
                <a:spcPts val="600"/>
              </a:spcAft>
              <a:buFont typeface="Courier New" panose="02070309020205020404" pitchFamily="49" charset="0"/>
              <a:buChar char="o"/>
            </a:pPr>
            <a:r>
              <a:rPr lang="en-US" sz="28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Impactful inventions</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that relate to cancer, high blood pressure, diabetes, Alzheimer’s, COVID, gene editing, gene therapy, vaccination, tissue regeneration, etc.</a:t>
            </a:r>
          </a:p>
          <a:p>
            <a:pPr marL="742950" marR="0" lvl="1" indent="-285750">
              <a:spcBef>
                <a:spcPts val="600"/>
              </a:spcBef>
              <a:spcAft>
                <a:spcPts val="600"/>
              </a:spcAft>
              <a:buFont typeface="Courier New" panose="02070309020205020404" pitchFamily="49" charset="0"/>
              <a:buChar char="o"/>
            </a:pPr>
            <a:r>
              <a:rPr lang="en-US" sz="28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Coordination</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of IP protection and regulatory</a:t>
            </a:r>
          </a:p>
          <a:p>
            <a:pPr marL="742950" marR="0" lvl="1" indent="-285750">
              <a:spcBef>
                <a:spcPts val="600"/>
              </a:spcBef>
              <a:spcAft>
                <a:spcPts val="600"/>
              </a:spcAft>
              <a:buFont typeface="Courier New" panose="02070309020205020404" pitchFamily="49" charset="0"/>
              <a:buChar char="o"/>
            </a:pPr>
            <a:r>
              <a:rPr lang="en-US" sz="28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Funding</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 Lots of it.</a:t>
            </a:r>
          </a:p>
          <a:p>
            <a:endParaRPr lang="en-US" dirty="0"/>
          </a:p>
        </p:txBody>
      </p:sp>
    </p:spTree>
    <p:extLst>
      <p:ext uri="{BB962C8B-B14F-4D97-AF65-F5344CB8AC3E}">
        <p14:creationId xmlns:p14="http://schemas.microsoft.com/office/powerpoint/2010/main" val="3634055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631822"/>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#2. Effective U.S. Market Protection</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22</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5" name="Rectangle 2">
            <a:extLst>
              <a:ext uri="{FF2B5EF4-FFF2-40B4-BE49-F238E27FC236}">
                <a16:creationId xmlns:a16="http://schemas.microsoft.com/office/drawing/2014/main" id="{0D3D96C2-4B13-7003-FDEB-B51ADCFC0270}"/>
              </a:ext>
            </a:extLst>
          </p:cNvPr>
          <p:cNvSpPr>
            <a:spLocks noChangeArrowheads="1"/>
          </p:cNvSpPr>
          <p:nvPr/>
        </p:nvSpPr>
        <p:spPr bwMode="auto">
          <a:xfrm>
            <a:off x="2364012" y="20768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5" descr="Timeline&#10;&#10;Description automatically generated">
            <a:extLst>
              <a:ext uri="{FF2B5EF4-FFF2-40B4-BE49-F238E27FC236}">
                <a16:creationId xmlns:a16="http://schemas.microsoft.com/office/drawing/2014/main" id="{FF0FC15D-4731-C25B-3F3C-783BDBF278F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83299" y="1891127"/>
            <a:ext cx="8025403" cy="4029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3F4E2A2-810F-1242-DEF4-9CC9AD082AB7}"/>
              </a:ext>
            </a:extLst>
          </p:cNvPr>
          <p:cNvSpPr txBox="1"/>
          <p:nvPr/>
        </p:nvSpPr>
        <p:spPr>
          <a:xfrm>
            <a:off x="1202532" y="5892581"/>
            <a:ext cx="9786937" cy="646331"/>
          </a:xfrm>
          <a:prstGeom prst="rect">
            <a:avLst/>
          </a:prstGeom>
          <a:noFill/>
        </p:spPr>
        <p:txBody>
          <a:bodyPr wrap="square">
            <a:spAutoFit/>
          </a:bodyPr>
          <a:lstStyle/>
          <a:p>
            <a:pPr marL="0" marR="0" algn="ctr">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https://www.efpia.eu/publications/data-center/medicines-costs-in-context/generic-medicines/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2089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14412"/>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#2. Effective U.S. Market Protection</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23</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5" name="Rectangle 2">
            <a:extLst>
              <a:ext uri="{FF2B5EF4-FFF2-40B4-BE49-F238E27FC236}">
                <a16:creationId xmlns:a16="http://schemas.microsoft.com/office/drawing/2014/main" id="{0D3D96C2-4B13-7003-FDEB-B51ADCFC0270}"/>
              </a:ext>
            </a:extLst>
          </p:cNvPr>
          <p:cNvSpPr>
            <a:spLocks noChangeArrowheads="1"/>
          </p:cNvSpPr>
          <p:nvPr/>
        </p:nvSpPr>
        <p:spPr bwMode="auto">
          <a:xfrm>
            <a:off x="2364012" y="20768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DFF906E1-5BA1-BB18-C352-BB7DE57C99D3}"/>
              </a:ext>
            </a:extLst>
          </p:cNvPr>
          <p:cNvSpPr>
            <a:spLocks noChangeArrowheads="1"/>
          </p:cNvSpPr>
          <p:nvPr/>
        </p:nvSpPr>
        <p:spPr bwMode="auto">
          <a:xfrm>
            <a:off x="2616249" y="1957384"/>
            <a:ext cx="147933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193" name="Picture 6" descr="Comparing protection against competition for a new drug sponsor under an average effective patent term in the US with protection against competition under prospective M4K regulatory exclusivity periods in the US, EU, Canada, and Japan, using a new drug targeting DIPG as the exemplar. The average effective composition of matter patent term for a new drug after patent restoration in the US is approximately 11-12 years (source: Cárdenas-Navia, J. Thirty Years of Flawed Incentives: an Empirical and Economic Analysis of Hatch-Waxman Patent-Term Restoration. Berkeley Technol. Law J. 29, (2015)). In comparison, irrespective of its patent status, a new drug approved to treat DIPG could be entitled to (i) orphan drug exclusivities of 7.5 years in the US (including a 6-month paediatric extension) and 12 years in the EU (including a 2-year paediatric extension); (ii) new chemical entity exclusivities of 5.5 years in the US (including a 6-month paediatric extension), 10 years in the EU, and 8.5 years in Canada (including a 6-month paediatric extension); and (iii) a period of orphan drug post-marketing surveillance of 10 years in Japan (which acts as an equivalent bar to entry by competitors). Approval of subsequent indications for the same drug could entitle M4K to (i) 3.5 years of new clinical study exclusivity in the US (including a 6-month paediatric extension, if the new indication required further paediatric studies) and (ii) a 1-year extension of new chemical entity exclusivity in the EU (for a total of 11 years).">
            <a:extLst>
              <a:ext uri="{FF2B5EF4-FFF2-40B4-BE49-F238E27FC236}">
                <a16:creationId xmlns:a16="http://schemas.microsoft.com/office/drawing/2014/main" id="{735FDE97-A5B7-188D-1A9D-479E8600559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238964" y="1942664"/>
            <a:ext cx="7206211" cy="40196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BBE49DF-6621-E143-0D70-B2FDCE0117F7}"/>
              </a:ext>
            </a:extLst>
          </p:cNvPr>
          <p:cNvSpPr txBox="1"/>
          <p:nvPr/>
        </p:nvSpPr>
        <p:spPr>
          <a:xfrm>
            <a:off x="1190625" y="6143588"/>
            <a:ext cx="9139238" cy="276999"/>
          </a:xfrm>
          <a:prstGeom prst="rect">
            <a:avLst/>
          </a:prstGeom>
          <a:noFill/>
        </p:spPr>
        <p:txBody>
          <a:bodyPr wrap="square">
            <a:spAutoFit/>
          </a:bodyPr>
          <a:lstStyle/>
          <a:p>
            <a:pPr marL="0" marR="0" algn="ctr">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https://www.researchgate.net/figure/Comparing-protection-against-competition-for-a-new-drug-sponsor-under-an-average_fig1_329452672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8996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631822"/>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#2. Effective U.S. Market Protection</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24</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5" name="Rectangle 2">
            <a:extLst>
              <a:ext uri="{FF2B5EF4-FFF2-40B4-BE49-F238E27FC236}">
                <a16:creationId xmlns:a16="http://schemas.microsoft.com/office/drawing/2014/main" id="{0D3D96C2-4B13-7003-FDEB-B51ADCFC0270}"/>
              </a:ext>
            </a:extLst>
          </p:cNvPr>
          <p:cNvSpPr>
            <a:spLocks noChangeArrowheads="1"/>
          </p:cNvSpPr>
          <p:nvPr/>
        </p:nvSpPr>
        <p:spPr bwMode="auto">
          <a:xfrm>
            <a:off x="2364012" y="20768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DFF906E1-5BA1-BB18-C352-BB7DE57C99D3}"/>
              </a:ext>
            </a:extLst>
          </p:cNvPr>
          <p:cNvSpPr>
            <a:spLocks noChangeArrowheads="1"/>
          </p:cNvSpPr>
          <p:nvPr/>
        </p:nvSpPr>
        <p:spPr bwMode="auto">
          <a:xfrm>
            <a:off x="2616249" y="1957384"/>
            <a:ext cx="147933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701EFA4D-693D-B7FD-BF1E-0F335BD53301}"/>
              </a:ext>
            </a:extLst>
          </p:cNvPr>
          <p:cNvPicPr>
            <a:picLocks noChangeAspect="1"/>
          </p:cNvPicPr>
          <p:nvPr/>
        </p:nvPicPr>
        <p:blipFill>
          <a:blip r:embed="rId3"/>
          <a:stretch>
            <a:fillRect/>
          </a:stretch>
        </p:blipFill>
        <p:spPr>
          <a:xfrm>
            <a:off x="1981201" y="2041495"/>
            <a:ext cx="7672310" cy="4314855"/>
          </a:xfrm>
          <a:prstGeom prst="rect">
            <a:avLst/>
          </a:prstGeom>
        </p:spPr>
      </p:pic>
    </p:spTree>
    <p:extLst>
      <p:ext uri="{BB962C8B-B14F-4D97-AF65-F5344CB8AC3E}">
        <p14:creationId xmlns:p14="http://schemas.microsoft.com/office/powerpoint/2010/main" val="2871623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14412"/>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#2. Effective U.S. Market Protection</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25</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5" name="Rectangle 2">
            <a:extLst>
              <a:ext uri="{FF2B5EF4-FFF2-40B4-BE49-F238E27FC236}">
                <a16:creationId xmlns:a16="http://schemas.microsoft.com/office/drawing/2014/main" id="{0D3D96C2-4B13-7003-FDEB-B51ADCFC0270}"/>
              </a:ext>
            </a:extLst>
          </p:cNvPr>
          <p:cNvSpPr>
            <a:spLocks noChangeArrowheads="1"/>
          </p:cNvSpPr>
          <p:nvPr/>
        </p:nvSpPr>
        <p:spPr bwMode="auto">
          <a:xfrm>
            <a:off x="2364012" y="20768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DFF906E1-5BA1-BB18-C352-BB7DE57C99D3}"/>
              </a:ext>
            </a:extLst>
          </p:cNvPr>
          <p:cNvSpPr>
            <a:spLocks noChangeArrowheads="1"/>
          </p:cNvSpPr>
          <p:nvPr/>
        </p:nvSpPr>
        <p:spPr bwMode="auto">
          <a:xfrm>
            <a:off x="2616249" y="1957384"/>
            <a:ext cx="147933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C009A1E9-0118-E4FD-E37C-EFF427E0BC2C}"/>
              </a:ext>
            </a:extLst>
          </p:cNvPr>
          <p:cNvPicPr>
            <a:picLocks noChangeAspect="1"/>
          </p:cNvPicPr>
          <p:nvPr/>
        </p:nvPicPr>
        <p:blipFill>
          <a:blip r:embed="rId3"/>
          <a:stretch>
            <a:fillRect/>
          </a:stretch>
        </p:blipFill>
        <p:spPr>
          <a:xfrm>
            <a:off x="2302280" y="2066081"/>
            <a:ext cx="7309234" cy="4110663"/>
          </a:xfrm>
          <a:prstGeom prst="rect">
            <a:avLst/>
          </a:prstGeom>
        </p:spPr>
      </p:pic>
    </p:spTree>
    <p:extLst>
      <p:ext uri="{BB962C8B-B14F-4D97-AF65-F5344CB8AC3E}">
        <p14:creationId xmlns:p14="http://schemas.microsoft.com/office/powerpoint/2010/main" val="40815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14412"/>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#2. Effective U.S. Market Protection</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26</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5" name="Rectangle 2">
            <a:extLst>
              <a:ext uri="{FF2B5EF4-FFF2-40B4-BE49-F238E27FC236}">
                <a16:creationId xmlns:a16="http://schemas.microsoft.com/office/drawing/2014/main" id="{0D3D96C2-4B13-7003-FDEB-B51ADCFC0270}"/>
              </a:ext>
            </a:extLst>
          </p:cNvPr>
          <p:cNvSpPr>
            <a:spLocks noChangeArrowheads="1"/>
          </p:cNvSpPr>
          <p:nvPr/>
        </p:nvSpPr>
        <p:spPr bwMode="auto">
          <a:xfrm>
            <a:off x="2364012" y="20768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DFF906E1-5BA1-BB18-C352-BB7DE57C99D3}"/>
              </a:ext>
            </a:extLst>
          </p:cNvPr>
          <p:cNvSpPr>
            <a:spLocks noChangeArrowheads="1"/>
          </p:cNvSpPr>
          <p:nvPr/>
        </p:nvSpPr>
        <p:spPr bwMode="auto">
          <a:xfrm>
            <a:off x="2616249" y="1957384"/>
            <a:ext cx="147933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6480F828-FF4C-504B-97E8-1AC20949D599}"/>
              </a:ext>
            </a:extLst>
          </p:cNvPr>
          <p:cNvPicPr>
            <a:picLocks noChangeAspect="1"/>
          </p:cNvPicPr>
          <p:nvPr/>
        </p:nvPicPr>
        <p:blipFill>
          <a:blip r:embed="rId3"/>
          <a:stretch>
            <a:fillRect/>
          </a:stretch>
        </p:blipFill>
        <p:spPr>
          <a:xfrm>
            <a:off x="1944005" y="2003103"/>
            <a:ext cx="7964533" cy="4290217"/>
          </a:xfrm>
          <a:prstGeom prst="rect">
            <a:avLst/>
          </a:prstGeom>
        </p:spPr>
      </p:pic>
    </p:spTree>
    <p:extLst>
      <p:ext uri="{BB962C8B-B14F-4D97-AF65-F5344CB8AC3E}">
        <p14:creationId xmlns:p14="http://schemas.microsoft.com/office/powerpoint/2010/main" val="2569593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58967"/>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#2. Effective U.S. Market Protection</a:t>
            </a:r>
          </a:p>
        </p:txBody>
      </p:sp>
      <p:sp>
        <p:nvSpPr>
          <p:cNvPr id="7" name="Content Placeholder 6">
            <a:extLst>
              <a:ext uri="{FF2B5EF4-FFF2-40B4-BE49-F238E27FC236}">
                <a16:creationId xmlns:a16="http://schemas.microsoft.com/office/drawing/2014/main" id="{2FC7AC29-BD06-8119-0F20-C1D1C7AF30CE}"/>
              </a:ext>
            </a:extLst>
          </p:cNvPr>
          <p:cNvSpPr>
            <a:spLocks noGrp="1"/>
          </p:cNvSpPr>
          <p:nvPr>
            <p:ph idx="1"/>
          </p:nvPr>
        </p:nvSpPr>
        <p:spPr>
          <a:xfrm>
            <a:off x="838200" y="2269799"/>
            <a:ext cx="5504727" cy="3907164"/>
          </a:xfrm>
        </p:spPr>
        <p:txBody>
          <a:bodyPr/>
          <a:lstStyle/>
          <a:p>
            <a:pPr marL="0" indent="0">
              <a:buNone/>
            </a:pPr>
            <a:r>
              <a:rPr lang="en-US" b="1" u="sng" dirty="0">
                <a:solidFill>
                  <a:srgbClr val="750000"/>
                </a:solidFill>
              </a:rPr>
              <a:t>Solutions</a:t>
            </a:r>
          </a:p>
          <a:p>
            <a:r>
              <a:rPr lang="en-US" dirty="0">
                <a:solidFill>
                  <a:srgbClr val="750000"/>
                </a:solidFill>
              </a:rPr>
              <a:t>Extending original patents with patents on metabolites, new formula, or new dosages</a:t>
            </a:r>
          </a:p>
          <a:p>
            <a:r>
              <a:rPr lang="en-US" dirty="0">
                <a:solidFill>
                  <a:srgbClr val="750000"/>
                </a:solidFill>
              </a:rPr>
              <a:t>This is advantageous to brand name drugs, but disadvantageous  to generic drugs</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27</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5" name="Rectangle 2">
            <a:extLst>
              <a:ext uri="{FF2B5EF4-FFF2-40B4-BE49-F238E27FC236}">
                <a16:creationId xmlns:a16="http://schemas.microsoft.com/office/drawing/2014/main" id="{0D3D96C2-4B13-7003-FDEB-B51ADCFC0270}"/>
              </a:ext>
            </a:extLst>
          </p:cNvPr>
          <p:cNvSpPr>
            <a:spLocks noChangeArrowheads="1"/>
          </p:cNvSpPr>
          <p:nvPr/>
        </p:nvSpPr>
        <p:spPr bwMode="auto">
          <a:xfrm>
            <a:off x="2364012" y="20768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DFF906E1-5BA1-BB18-C352-BB7DE57C99D3}"/>
              </a:ext>
            </a:extLst>
          </p:cNvPr>
          <p:cNvSpPr>
            <a:spLocks noChangeArrowheads="1"/>
          </p:cNvSpPr>
          <p:nvPr/>
        </p:nvSpPr>
        <p:spPr bwMode="auto">
          <a:xfrm>
            <a:off x="2616249" y="1957384"/>
            <a:ext cx="147933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6CDA01E-5C2A-1DBF-CBB4-180E3A8A5544}"/>
              </a:ext>
            </a:extLst>
          </p:cNvPr>
          <p:cNvSpPr>
            <a:spLocks noChangeArrowheads="1"/>
          </p:cNvSpPr>
          <p:nvPr/>
        </p:nvSpPr>
        <p:spPr bwMode="auto">
          <a:xfrm flipV="1">
            <a:off x="3739163" y="901699"/>
            <a:ext cx="78058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41" name="Picture 33" descr="A picture containing diagram&#10;&#10;Description automatically generated">
            <a:extLst>
              <a:ext uri="{FF2B5EF4-FFF2-40B4-BE49-F238E27FC236}">
                <a16:creationId xmlns:a16="http://schemas.microsoft.com/office/drawing/2014/main" id="{7C484324-23C5-88C1-1F3F-C43B52E0997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550458" y="2181005"/>
            <a:ext cx="4120284" cy="412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924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51284"/>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#2. Effective U.S. Market Protection</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28</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5" name="Rectangle 2">
            <a:extLst>
              <a:ext uri="{FF2B5EF4-FFF2-40B4-BE49-F238E27FC236}">
                <a16:creationId xmlns:a16="http://schemas.microsoft.com/office/drawing/2014/main" id="{0D3D96C2-4B13-7003-FDEB-B51ADCFC0270}"/>
              </a:ext>
            </a:extLst>
          </p:cNvPr>
          <p:cNvSpPr>
            <a:spLocks noChangeArrowheads="1"/>
          </p:cNvSpPr>
          <p:nvPr/>
        </p:nvSpPr>
        <p:spPr bwMode="auto">
          <a:xfrm>
            <a:off x="2364012" y="20768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DFF906E1-5BA1-BB18-C352-BB7DE57C99D3}"/>
              </a:ext>
            </a:extLst>
          </p:cNvPr>
          <p:cNvSpPr>
            <a:spLocks noChangeArrowheads="1"/>
          </p:cNvSpPr>
          <p:nvPr/>
        </p:nvSpPr>
        <p:spPr bwMode="auto">
          <a:xfrm>
            <a:off x="2616249" y="1957384"/>
            <a:ext cx="147933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6CDA01E-5C2A-1DBF-CBB4-180E3A8A5544}"/>
              </a:ext>
            </a:extLst>
          </p:cNvPr>
          <p:cNvSpPr>
            <a:spLocks noChangeArrowheads="1"/>
          </p:cNvSpPr>
          <p:nvPr/>
        </p:nvSpPr>
        <p:spPr bwMode="auto">
          <a:xfrm flipV="1">
            <a:off x="3739163" y="901699"/>
            <a:ext cx="78058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EED3851C-4AE0-94F6-D6B5-32688A15511F}"/>
              </a:ext>
            </a:extLst>
          </p:cNvPr>
          <p:cNvSpPr>
            <a:spLocks noChangeArrowheads="1"/>
          </p:cNvSpPr>
          <p:nvPr/>
        </p:nvSpPr>
        <p:spPr bwMode="auto">
          <a:xfrm>
            <a:off x="2311300" y="187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B3C3E2E-F8DD-87AB-34ED-026A44263BEE}"/>
              </a:ext>
            </a:extLst>
          </p:cNvPr>
          <p:cNvSpPr>
            <a:spLocks noChangeArrowheads="1"/>
          </p:cNvSpPr>
          <p:nvPr/>
        </p:nvSpPr>
        <p:spPr bwMode="auto">
          <a:xfrm>
            <a:off x="3051588" y="1873250"/>
            <a:ext cx="194842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3155DAFB-160E-9307-919D-9CE5EA6BCF4F}"/>
              </a:ext>
            </a:extLst>
          </p:cNvPr>
          <p:cNvPicPr>
            <a:picLocks noChangeAspect="1"/>
          </p:cNvPicPr>
          <p:nvPr/>
        </p:nvPicPr>
        <p:blipFill>
          <a:blip r:embed="rId3"/>
          <a:stretch>
            <a:fillRect/>
          </a:stretch>
        </p:blipFill>
        <p:spPr>
          <a:xfrm>
            <a:off x="2699606" y="2101711"/>
            <a:ext cx="6792788" cy="4082284"/>
          </a:xfrm>
          <a:prstGeom prst="rect">
            <a:avLst/>
          </a:prstGeom>
        </p:spPr>
      </p:pic>
    </p:spTree>
    <p:extLst>
      <p:ext uri="{BB962C8B-B14F-4D97-AF65-F5344CB8AC3E}">
        <p14:creationId xmlns:p14="http://schemas.microsoft.com/office/powerpoint/2010/main" val="135540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12193"/>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#2. Effective U.S. Market Protection</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29</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5" name="Rectangle 2">
            <a:extLst>
              <a:ext uri="{FF2B5EF4-FFF2-40B4-BE49-F238E27FC236}">
                <a16:creationId xmlns:a16="http://schemas.microsoft.com/office/drawing/2014/main" id="{0D3D96C2-4B13-7003-FDEB-B51ADCFC0270}"/>
              </a:ext>
            </a:extLst>
          </p:cNvPr>
          <p:cNvSpPr>
            <a:spLocks noChangeArrowheads="1"/>
          </p:cNvSpPr>
          <p:nvPr/>
        </p:nvSpPr>
        <p:spPr bwMode="auto">
          <a:xfrm>
            <a:off x="2364012" y="20768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DFF906E1-5BA1-BB18-C352-BB7DE57C99D3}"/>
              </a:ext>
            </a:extLst>
          </p:cNvPr>
          <p:cNvSpPr>
            <a:spLocks noChangeArrowheads="1"/>
          </p:cNvSpPr>
          <p:nvPr/>
        </p:nvSpPr>
        <p:spPr bwMode="auto">
          <a:xfrm>
            <a:off x="2616249" y="1957384"/>
            <a:ext cx="147933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6CDA01E-5C2A-1DBF-CBB4-180E3A8A5544}"/>
              </a:ext>
            </a:extLst>
          </p:cNvPr>
          <p:cNvSpPr>
            <a:spLocks noChangeArrowheads="1"/>
          </p:cNvSpPr>
          <p:nvPr/>
        </p:nvSpPr>
        <p:spPr bwMode="auto">
          <a:xfrm flipV="1">
            <a:off x="3739163" y="901699"/>
            <a:ext cx="78058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EED3851C-4AE0-94F6-D6B5-32688A15511F}"/>
              </a:ext>
            </a:extLst>
          </p:cNvPr>
          <p:cNvSpPr>
            <a:spLocks noChangeArrowheads="1"/>
          </p:cNvSpPr>
          <p:nvPr/>
        </p:nvSpPr>
        <p:spPr bwMode="auto">
          <a:xfrm>
            <a:off x="2311300" y="187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289" name="Picture 29" descr="lamictal patent">
            <a:extLst>
              <a:ext uri="{FF2B5EF4-FFF2-40B4-BE49-F238E27FC236}">
                <a16:creationId xmlns:a16="http://schemas.microsoft.com/office/drawing/2014/main" id="{EA3C4789-D737-A232-A902-93E03232C95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959483" y="2037756"/>
            <a:ext cx="5943600" cy="448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7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559787"/>
            <a:ext cx="10515600" cy="1325563"/>
          </a:xfrm>
        </p:spPr>
        <p:txBody>
          <a:bodyPr>
            <a:normAutofit/>
          </a:bodyPr>
          <a:lstStyle/>
          <a:p>
            <a:pPr algn="ctr"/>
            <a:r>
              <a:rPr lang="en-US" sz="3600" b="1" dirty="0">
                <a:solidFill>
                  <a:srgbClr val="0070C0"/>
                </a:solidFill>
                <a:latin typeface="+mn-lt"/>
              </a:rPr>
              <a:t>A. Background</a:t>
            </a:r>
          </a:p>
        </p:txBody>
      </p:sp>
      <p:sp>
        <p:nvSpPr>
          <p:cNvPr id="5" name="Content Placeholder 4">
            <a:extLst>
              <a:ext uri="{FF2B5EF4-FFF2-40B4-BE49-F238E27FC236}">
                <a16:creationId xmlns:a16="http://schemas.microsoft.com/office/drawing/2014/main" id="{11756457-111B-A475-3B28-2061DB926F32}"/>
              </a:ext>
            </a:extLst>
          </p:cNvPr>
          <p:cNvSpPr>
            <a:spLocks noGrp="1"/>
          </p:cNvSpPr>
          <p:nvPr>
            <p:ph idx="1"/>
          </p:nvPr>
        </p:nvSpPr>
        <p:spPr/>
        <p:txBody>
          <a:bodyPr/>
          <a:lstStyle/>
          <a:p>
            <a:pPr marL="342900" marR="0" lvl="0" indent="-342900">
              <a:lnSpc>
                <a:spcPct val="100000"/>
              </a:lnSpc>
              <a:spcBef>
                <a:spcPts val="600"/>
              </a:spcBef>
              <a:spcAft>
                <a:spcPts val="600"/>
              </a:spcAft>
              <a:buFont typeface="Symbol" pitchFamily="2" charset="2"/>
              <a:buChar char=""/>
            </a:pPr>
            <a:r>
              <a:rPr lang="en-US"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Patent Protection at USPTO </a:t>
            </a:r>
            <a:r>
              <a:rPr lang="en-US" b="1" u="sng" dirty="0">
                <a:solidFill>
                  <a:srgbClr val="750000"/>
                </a:solidFill>
                <a:latin typeface="Calibri" panose="020F0502020204030204" pitchFamily="34" charset="0"/>
                <a:ea typeface="Calibri" panose="020F0502020204030204" pitchFamily="34" charset="0"/>
                <a:cs typeface="Times New Roman" panose="02020603050405020304" pitchFamily="18" charset="0"/>
              </a:rPr>
              <a:t>I</a:t>
            </a:r>
            <a:r>
              <a:rPr lang="en-US"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 </a:t>
            </a:r>
            <a:r>
              <a:rPr lang="en-US" b="1" u="sng" dirty="0">
                <a:solidFill>
                  <a:srgbClr val="750000"/>
                </a:solidFill>
                <a:latin typeface="Calibri" panose="020F0502020204030204" pitchFamily="34" charset="0"/>
                <a:ea typeface="Calibri" panose="020F0502020204030204" pitchFamily="34" charset="0"/>
                <a:cs typeface="Times New Roman" panose="02020603050405020304" pitchFamily="18" charset="0"/>
              </a:rPr>
              <a:t>C</a:t>
            </a:r>
            <a:r>
              <a:rPr lang="en-US"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rucial</a:t>
            </a:r>
          </a:p>
          <a:p>
            <a:pPr marL="742950" marR="0" lvl="1" indent="-285750">
              <a:lnSpc>
                <a:spcPct val="100000"/>
              </a:lnSpc>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Patent is the bedrock for all innovations.</a:t>
            </a:r>
          </a:p>
          <a:p>
            <a:pPr marL="742950" marR="0" lvl="1" indent="-285750">
              <a:lnSpc>
                <a:spcPct val="100000"/>
              </a:lnSpc>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It </a:t>
            </a:r>
            <a:r>
              <a:rPr lang="en-US" sz="2800"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prevents</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others from using the invention without licensing fee.</a:t>
            </a:r>
          </a:p>
          <a:p>
            <a:pPr marL="742950" marR="0" lvl="1" indent="-285750">
              <a:lnSpc>
                <a:spcPct val="100000"/>
              </a:lnSpc>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Patent protection at the </a:t>
            </a:r>
            <a:r>
              <a:rPr lang="en-US" sz="28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USPTO</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(U.S. Patent &amp; Trademark Office) is important, because US is one of the leading jurisdictions in patent protection.</a:t>
            </a:r>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3</a:t>
            </a:fld>
            <a:endParaRPr lang="en-US"/>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Tree>
    <p:extLst>
      <p:ext uri="{BB962C8B-B14F-4D97-AF65-F5344CB8AC3E}">
        <p14:creationId xmlns:p14="http://schemas.microsoft.com/office/powerpoint/2010/main" val="1299305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51284"/>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#2. Effective U.S. Market Protection</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30</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5" name="Rectangle 2">
            <a:extLst>
              <a:ext uri="{FF2B5EF4-FFF2-40B4-BE49-F238E27FC236}">
                <a16:creationId xmlns:a16="http://schemas.microsoft.com/office/drawing/2014/main" id="{0D3D96C2-4B13-7003-FDEB-B51ADCFC0270}"/>
              </a:ext>
            </a:extLst>
          </p:cNvPr>
          <p:cNvSpPr>
            <a:spLocks noChangeArrowheads="1"/>
          </p:cNvSpPr>
          <p:nvPr/>
        </p:nvSpPr>
        <p:spPr bwMode="auto">
          <a:xfrm>
            <a:off x="2364012" y="20768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DFF906E1-5BA1-BB18-C352-BB7DE57C99D3}"/>
              </a:ext>
            </a:extLst>
          </p:cNvPr>
          <p:cNvSpPr>
            <a:spLocks noChangeArrowheads="1"/>
          </p:cNvSpPr>
          <p:nvPr/>
        </p:nvSpPr>
        <p:spPr bwMode="auto">
          <a:xfrm>
            <a:off x="2616249" y="1957384"/>
            <a:ext cx="147933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6CDA01E-5C2A-1DBF-CBB4-180E3A8A5544}"/>
              </a:ext>
            </a:extLst>
          </p:cNvPr>
          <p:cNvSpPr>
            <a:spLocks noChangeArrowheads="1"/>
          </p:cNvSpPr>
          <p:nvPr/>
        </p:nvSpPr>
        <p:spPr bwMode="auto">
          <a:xfrm flipV="1">
            <a:off x="3739163" y="901699"/>
            <a:ext cx="78058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EED3851C-4AE0-94F6-D6B5-32688A15511F}"/>
              </a:ext>
            </a:extLst>
          </p:cNvPr>
          <p:cNvSpPr>
            <a:spLocks noChangeArrowheads="1"/>
          </p:cNvSpPr>
          <p:nvPr/>
        </p:nvSpPr>
        <p:spPr bwMode="auto">
          <a:xfrm>
            <a:off x="2311300" y="187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B3C3E2E-F8DD-87AB-34ED-026A44263BEE}"/>
              </a:ext>
            </a:extLst>
          </p:cNvPr>
          <p:cNvSpPr>
            <a:spLocks noChangeArrowheads="1"/>
          </p:cNvSpPr>
          <p:nvPr/>
        </p:nvSpPr>
        <p:spPr bwMode="auto">
          <a:xfrm>
            <a:off x="3051588" y="1873250"/>
            <a:ext cx="194842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337" name="Picture 30" descr="omeprazole patents">
            <a:extLst>
              <a:ext uri="{FF2B5EF4-FFF2-40B4-BE49-F238E27FC236}">
                <a16:creationId xmlns:a16="http://schemas.microsoft.com/office/drawing/2014/main" id="{E0B7FC07-B9D6-675F-2AE4-720932AA72C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456180" y="2348939"/>
            <a:ext cx="5154420" cy="390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20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698923"/>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#2. Effective U.S. Market Protection</a:t>
            </a:r>
          </a:p>
        </p:txBody>
      </p:sp>
      <p:sp>
        <p:nvSpPr>
          <p:cNvPr id="12" name="Content Placeholder 11">
            <a:extLst>
              <a:ext uri="{FF2B5EF4-FFF2-40B4-BE49-F238E27FC236}">
                <a16:creationId xmlns:a16="http://schemas.microsoft.com/office/drawing/2014/main" id="{6289716F-BC65-43D6-3E50-F0E3B722C893}"/>
              </a:ext>
            </a:extLst>
          </p:cNvPr>
          <p:cNvSpPr>
            <a:spLocks noGrp="1"/>
          </p:cNvSpPr>
          <p:nvPr>
            <p:ph idx="1"/>
          </p:nvPr>
        </p:nvSpPr>
        <p:spPr>
          <a:xfrm>
            <a:off x="838200" y="2280445"/>
            <a:ext cx="10515600" cy="3896517"/>
          </a:xfrm>
        </p:spPr>
        <p:txBody>
          <a:bodyPr>
            <a:normAutofit/>
          </a:bodyPr>
          <a:lstStyle/>
          <a:p>
            <a:pPr marL="0" indent="0">
              <a:lnSpc>
                <a:spcPct val="80000"/>
              </a:lnSpc>
              <a:spcBef>
                <a:spcPts val="600"/>
              </a:spcBef>
              <a:spcAft>
                <a:spcPts val="600"/>
              </a:spcAft>
              <a:buNone/>
            </a:pPr>
            <a:r>
              <a:rPr lang="en-US" sz="2400" b="1" u="sng" dirty="0">
                <a:solidFill>
                  <a:srgbClr val="750000"/>
                </a:solidFill>
              </a:rPr>
              <a:t>Harvest IP Law – Orange Book Analysis</a:t>
            </a:r>
          </a:p>
          <a:p>
            <a:pPr>
              <a:lnSpc>
                <a:spcPct val="80000"/>
              </a:lnSpc>
              <a:spcBef>
                <a:spcPts val="600"/>
              </a:spcBef>
              <a:spcAft>
                <a:spcPts val="600"/>
              </a:spcAft>
            </a:pPr>
            <a:r>
              <a:rPr lang="en-US" sz="2400" dirty="0">
                <a:solidFill>
                  <a:srgbClr val="750000"/>
                </a:solidFill>
              </a:rPr>
              <a:t>This is a recently-added service at the firm.</a:t>
            </a:r>
          </a:p>
          <a:p>
            <a:pPr>
              <a:lnSpc>
                <a:spcPct val="80000"/>
              </a:lnSpc>
              <a:spcBef>
                <a:spcPts val="600"/>
              </a:spcBef>
              <a:spcAft>
                <a:spcPts val="600"/>
              </a:spcAft>
            </a:pPr>
            <a:r>
              <a:rPr lang="en-US" sz="2400" dirty="0">
                <a:solidFill>
                  <a:srgbClr val="750000"/>
                </a:solidFill>
                <a:effectLst/>
                <a:latin typeface="Calibri" panose="020F0502020204030204" pitchFamily="34" charset="0"/>
                <a:ea typeface="MS Mincho" panose="02020609040205080304" pitchFamily="49" charset="-128"/>
                <a:cs typeface="Times New Roman" panose="02020603050405020304" pitchFamily="18" charset="0"/>
              </a:rPr>
              <a:t>It is a client-directed </a:t>
            </a:r>
            <a:r>
              <a:rPr lang="en-US" sz="2400" u="sng" dirty="0">
                <a:solidFill>
                  <a:srgbClr val="750000"/>
                </a:solidFill>
                <a:effectLst/>
                <a:latin typeface="Calibri" panose="020F0502020204030204" pitchFamily="34" charset="0"/>
                <a:ea typeface="MS Mincho" panose="02020609040205080304" pitchFamily="49" charset="-128"/>
                <a:cs typeface="Times New Roman" panose="02020603050405020304" pitchFamily="18" charset="0"/>
              </a:rPr>
              <a:t>analysis of patents </a:t>
            </a:r>
            <a:r>
              <a:rPr lang="en-US" sz="2400" dirty="0">
                <a:solidFill>
                  <a:srgbClr val="750000"/>
                </a:solidFill>
                <a:effectLst/>
                <a:latin typeface="Calibri" panose="020F0502020204030204" pitchFamily="34" charset="0"/>
                <a:ea typeface="MS Mincho" panose="02020609040205080304" pitchFamily="49" charset="-128"/>
                <a:cs typeface="Times New Roman" panose="02020603050405020304" pitchFamily="18" charset="0"/>
              </a:rPr>
              <a:t>listed in FDA’s Orange Book.</a:t>
            </a:r>
          </a:p>
          <a:p>
            <a:pPr>
              <a:lnSpc>
                <a:spcPct val="80000"/>
              </a:lnSpc>
              <a:spcBef>
                <a:spcPts val="600"/>
              </a:spcBef>
              <a:spcAft>
                <a:spcPts val="600"/>
              </a:spcAft>
            </a:pPr>
            <a:r>
              <a:rPr lang="en-US" sz="2400" dirty="0">
                <a:solidFill>
                  <a:srgbClr val="750000"/>
                </a:solidFill>
                <a:latin typeface="Calibri" panose="020F0502020204030204" pitchFamily="34" charset="0"/>
                <a:ea typeface="MS Mincho" panose="02020609040205080304" pitchFamily="49" charset="-128"/>
                <a:cs typeface="Times New Roman" panose="02020603050405020304" pitchFamily="18" charset="0"/>
              </a:rPr>
              <a:t>The </a:t>
            </a:r>
            <a:r>
              <a:rPr lang="en-US" sz="2400" u="sng" dirty="0">
                <a:solidFill>
                  <a:srgbClr val="750000"/>
                </a:solidFill>
                <a:effectLst/>
                <a:latin typeface="Calibri" panose="020F0502020204030204" pitchFamily="34" charset="0"/>
                <a:ea typeface="MS Mincho" panose="02020609040205080304" pitchFamily="49" charset="-128"/>
                <a:cs typeface="Times New Roman" panose="02020603050405020304" pitchFamily="18" charset="0"/>
              </a:rPr>
              <a:t>effective market prote</a:t>
            </a:r>
            <a:r>
              <a:rPr lang="en-US" sz="2400" dirty="0">
                <a:solidFill>
                  <a:srgbClr val="750000"/>
                </a:solidFill>
                <a:effectLst/>
                <a:latin typeface="Calibri" panose="020F0502020204030204" pitchFamily="34" charset="0"/>
                <a:ea typeface="MS Mincho" panose="02020609040205080304" pitchFamily="49" charset="-128"/>
                <a:cs typeface="Times New Roman" panose="02020603050405020304" pitchFamily="18" charset="0"/>
              </a:rPr>
              <a:t>ction of each drug will be calculated and analyzed.  Actionable information is identified and strategized. </a:t>
            </a:r>
          </a:p>
          <a:p>
            <a:pPr>
              <a:lnSpc>
                <a:spcPct val="80000"/>
              </a:lnSpc>
              <a:spcBef>
                <a:spcPts val="600"/>
              </a:spcBef>
              <a:spcAft>
                <a:spcPts val="600"/>
              </a:spcAft>
            </a:pPr>
            <a:r>
              <a:rPr lang="en-US" sz="2400" dirty="0">
                <a:solidFill>
                  <a:srgbClr val="750000"/>
                </a:solidFill>
              </a:rPr>
              <a:t>This is useful for both </a:t>
            </a:r>
            <a:r>
              <a:rPr lang="en-US" sz="2400" u="sng" dirty="0">
                <a:solidFill>
                  <a:srgbClr val="750000"/>
                </a:solidFill>
              </a:rPr>
              <a:t>brand name drug </a:t>
            </a:r>
            <a:r>
              <a:rPr lang="en-US" sz="2400" dirty="0">
                <a:solidFill>
                  <a:srgbClr val="750000"/>
                </a:solidFill>
              </a:rPr>
              <a:t>and </a:t>
            </a:r>
            <a:r>
              <a:rPr lang="en-US" sz="2400" u="sng" dirty="0">
                <a:solidFill>
                  <a:srgbClr val="750000"/>
                </a:solidFill>
              </a:rPr>
              <a:t>generic drug </a:t>
            </a:r>
            <a:r>
              <a:rPr lang="en-US" sz="2400" dirty="0">
                <a:solidFill>
                  <a:srgbClr val="750000"/>
                </a:solidFill>
              </a:rPr>
              <a:t>companies.</a:t>
            </a:r>
          </a:p>
          <a:p>
            <a:pPr>
              <a:lnSpc>
                <a:spcPct val="80000"/>
              </a:lnSpc>
              <a:spcBef>
                <a:spcPts val="600"/>
              </a:spcBef>
              <a:spcAft>
                <a:spcPts val="600"/>
              </a:spcAft>
            </a:pPr>
            <a:r>
              <a:rPr lang="en-US" sz="2400" dirty="0">
                <a:solidFill>
                  <a:srgbClr val="750000"/>
                </a:solidFill>
                <a:effectLst/>
                <a:latin typeface="Calibri" panose="020F0502020204030204" pitchFamily="34" charset="0"/>
                <a:ea typeface="MS Mincho" panose="02020609040205080304" pitchFamily="49" charset="-128"/>
                <a:cs typeface="Times New Roman" panose="02020603050405020304" pitchFamily="18" charset="0"/>
              </a:rPr>
              <a:t>If interested, please contact </a:t>
            </a:r>
            <a:r>
              <a:rPr lang="en-US" sz="2400" dirty="0">
                <a:solidFill>
                  <a:srgbClr val="750000"/>
                </a:solidFill>
                <a:latin typeface="Calibri" panose="020F0502020204030204" pitchFamily="34" charset="0"/>
                <a:ea typeface="MS Mincho" panose="02020609040205080304" pitchFamily="49" charset="-128"/>
                <a:cs typeface="Times New Roman" panose="02020603050405020304" pitchFamily="18" charset="0"/>
              </a:rPr>
              <a:t>Ms. Betty Yu (</a:t>
            </a:r>
            <a:r>
              <a:rPr lang="en-US" sz="2400" dirty="0">
                <a:solidFill>
                  <a:srgbClr val="750000"/>
                </a:solidFill>
                <a:latin typeface="Calibri" panose="020F0502020204030204" pitchFamily="34" charset="0"/>
                <a:ea typeface="MS Mincho" panose="02020609040205080304" pitchFamily="49" charset="-128"/>
                <a:cs typeface="Times New Roman" panose="02020603050405020304" pitchFamily="18" charset="0"/>
                <a:hlinkClick r:id="rId2"/>
              </a:rPr>
              <a:t>byu@harvestiplaw.com</a:t>
            </a:r>
            <a:r>
              <a:rPr lang="en-US" sz="2400" dirty="0">
                <a:solidFill>
                  <a:srgbClr val="750000"/>
                </a:solidFill>
                <a:latin typeface="Calibri" panose="020F0502020204030204" pitchFamily="34" charset="0"/>
                <a:ea typeface="MS Mincho" panose="02020609040205080304" pitchFamily="49" charset="-128"/>
                <a:cs typeface="Times New Roman" panose="02020603050405020304" pitchFamily="18" charset="0"/>
              </a:rPr>
              <a:t>)</a:t>
            </a:r>
            <a:r>
              <a:rPr lang="en-US" sz="2400" dirty="0">
                <a:solidFill>
                  <a:srgbClr val="750000"/>
                </a:solidFill>
                <a:effectLst/>
                <a:latin typeface="Calibri" panose="020F0502020204030204" pitchFamily="34" charset="0"/>
                <a:ea typeface="MS Mincho" panose="02020609040205080304" pitchFamily="49" charset="-128"/>
                <a:cs typeface="Times New Roman" panose="02020603050405020304" pitchFamily="18" charset="0"/>
              </a:rPr>
              <a:t>.</a:t>
            </a:r>
          </a:p>
          <a:p>
            <a:pPr>
              <a:lnSpc>
                <a:spcPct val="80000"/>
              </a:lnSpc>
              <a:spcBef>
                <a:spcPts val="600"/>
              </a:spcBef>
              <a:spcAft>
                <a:spcPts val="600"/>
              </a:spcAft>
            </a:pPr>
            <a:r>
              <a:rPr lang="en-US" sz="2400" u="sng" dirty="0">
                <a:solidFill>
                  <a:srgbClr val="750000"/>
                </a:solidFill>
                <a:effectLst/>
                <a:latin typeface="Calibri" panose="020F0502020204030204" pitchFamily="34" charset="0"/>
                <a:ea typeface="MS Mincho" panose="02020609040205080304" pitchFamily="49" charset="-128"/>
                <a:cs typeface="Times New Roman" panose="02020603050405020304" pitchFamily="18" charset="0"/>
              </a:rPr>
              <a:t>Sample Analysis</a:t>
            </a:r>
            <a:r>
              <a:rPr lang="en-US" sz="2400" dirty="0">
                <a:solidFill>
                  <a:srgbClr val="750000"/>
                </a:solidFill>
                <a:effectLst/>
                <a:latin typeface="Calibri" panose="020F0502020204030204" pitchFamily="34" charset="0"/>
                <a:ea typeface="MS Mincho" panose="02020609040205080304" pitchFamily="49" charset="-128"/>
                <a:cs typeface="Times New Roman" panose="02020603050405020304" pitchFamily="18" charset="0"/>
              </a:rPr>
              <a:t>: </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Boehringer Ingelheim’s  OFEV (N205832) (Nintedanib) that is used for treatment of lung fibrosis (interstitial lung disease).</a:t>
            </a:r>
          </a:p>
          <a:p>
            <a:endParaRPr lang="en-US" dirty="0">
              <a:solidFill>
                <a:srgbClr val="75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31</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3"/>
            <a:stretch>
              <a:fillRect/>
            </a:stretch>
          </p:blipFill>
          <p:spPr>
            <a:xfrm>
              <a:off x="7851020" y="381000"/>
              <a:ext cx="808667" cy="740569"/>
            </a:xfrm>
            <a:prstGeom prst="rect">
              <a:avLst/>
            </a:prstGeom>
          </p:spPr>
        </p:pic>
      </p:grpSp>
      <p:sp>
        <p:nvSpPr>
          <p:cNvPr id="5" name="Rectangle 2">
            <a:extLst>
              <a:ext uri="{FF2B5EF4-FFF2-40B4-BE49-F238E27FC236}">
                <a16:creationId xmlns:a16="http://schemas.microsoft.com/office/drawing/2014/main" id="{0D3D96C2-4B13-7003-FDEB-B51ADCFC0270}"/>
              </a:ext>
            </a:extLst>
          </p:cNvPr>
          <p:cNvSpPr>
            <a:spLocks noChangeArrowheads="1"/>
          </p:cNvSpPr>
          <p:nvPr/>
        </p:nvSpPr>
        <p:spPr bwMode="auto">
          <a:xfrm>
            <a:off x="2364012" y="20768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DFF906E1-5BA1-BB18-C352-BB7DE57C99D3}"/>
              </a:ext>
            </a:extLst>
          </p:cNvPr>
          <p:cNvSpPr>
            <a:spLocks noChangeArrowheads="1"/>
          </p:cNvSpPr>
          <p:nvPr/>
        </p:nvSpPr>
        <p:spPr bwMode="auto">
          <a:xfrm>
            <a:off x="2616249" y="1957384"/>
            <a:ext cx="147933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6CDA01E-5C2A-1DBF-CBB4-180E3A8A5544}"/>
              </a:ext>
            </a:extLst>
          </p:cNvPr>
          <p:cNvSpPr>
            <a:spLocks noChangeArrowheads="1"/>
          </p:cNvSpPr>
          <p:nvPr/>
        </p:nvSpPr>
        <p:spPr bwMode="auto">
          <a:xfrm flipV="1">
            <a:off x="3739163" y="901699"/>
            <a:ext cx="78058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EED3851C-4AE0-94F6-D6B5-32688A15511F}"/>
              </a:ext>
            </a:extLst>
          </p:cNvPr>
          <p:cNvSpPr>
            <a:spLocks noChangeArrowheads="1"/>
          </p:cNvSpPr>
          <p:nvPr/>
        </p:nvSpPr>
        <p:spPr bwMode="auto">
          <a:xfrm>
            <a:off x="2311300" y="187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B3C3E2E-F8DD-87AB-34ED-026A44263BEE}"/>
              </a:ext>
            </a:extLst>
          </p:cNvPr>
          <p:cNvSpPr>
            <a:spLocks noChangeArrowheads="1"/>
          </p:cNvSpPr>
          <p:nvPr/>
        </p:nvSpPr>
        <p:spPr bwMode="auto">
          <a:xfrm>
            <a:off x="3051588" y="1873250"/>
            <a:ext cx="194842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79590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33102"/>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#2. Effective U.S. Market Protection</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32</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5" name="Rectangle 2">
            <a:extLst>
              <a:ext uri="{FF2B5EF4-FFF2-40B4-BE49-F238E27FC236}">
                <a16:creationId xmlns:a16="http://schemas.microsoft.com/office/drawing/2014/main" id="{0D3D96C2-4B13-7003-FDEB-B51ADCFC0270}"/>
              </a:ext>
            </a:extLst>
          </p:cNvPr>
          <p:cNvSpPr>
            <a:spLocks noChangeArrowheads="1"/>
          </p:cNvSpPr>
          <p:nvPr/>
        </p:nvSpPr>
        <p:spPr bwMode="auto">
          <a:xfrm>
            <a:off x="2364012" y="20768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DFF906E1-5BA1-BB18-C352-BB7DE57C99D3}"/>
              </a:ext>
            </a:extLst>
          </p:cNvPr>
          <p:cNvSpPr>
            <a:spLocks noChangeArrowheads="1"/>
          </p:cNvSpPr>
          <p:nvPr/>
        </p:nvSpPr>
        <p:spPr bwMode="auto">
          <a:xfrm>
            <a:off x="2616249" y="1957384"/>
            <a:ext cx="147933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6CDA01E-5C2A-1DBF-CBB4-180E3A8A5544}"/>
              </a:ext>
            </a:extLst>
          </p:cNvPr>
          <p:cNvSpPr>
            <a:spLocks noChangeArrowheads="1"/>
          </p:cNvSpPr>
          <p:nvPr/>
        </p:nvSpPr>
        <p:spPr bwMode="auto">
          <a:xfrm flipV="1">
            <a:off x="3739163" y="901699"/>
            <a:ext cx="78058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EED3851C-4AE0-94F6-D6B5-32688A15511F}"/>
              </a:ext>
            </a:extLst>
          </p:cNvPr>
          <p:cNvSpPr>
            <a:spLocks noChangeArrowheads="1"/>
          </p:cNvSpPr>
          <p:nvPr/>
        </p:nvSpPr>
        <p:spPr bwMode="auto">
          <a:xfrm>
            <a:off x="2311300" y="187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B3C3E2E-F8DD-87AB-34ED-026A44263BEE}"/>
              </a:ext>
            </a:extLst>
          </p:cNvPr>
          <p:cNvSpPr>
            <a:spLocks noChangeArrowheads="1"/>
          </p:cNvSpPr>
          <p:nvPr/>
        </p:nvSpPr>
        <p:spPr bwMode="auto">
          <a:xfrm>
            <a:off x="3051588" y="1873250"/>
            <a:ext cx="194842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BD418DF6-95C7-F7A4-6224-59B34B94E976}"/>
              </a:ext>
            </a:extLst>
          </p:cNvPr>
          <p:cNvPicPr>
            <a:picLocks noChangeAspect="1"/>
          </p:cNvPicPr>
          <p:nvPr/>
        </p:nvPicPr>
        <p:blipFill>
          <a:blip r:embed="rId3"/>
          <a:stretch>
            <a:fillRect/>
          </a:stretch>
        </p:blipFill>
        <p:spPr>
          <a:xfrm>
            <a:off x="2127400" y="2410767"/>
            <a:ext cx="7462017" cy="4066232"/>
          </a:xfrm>
          <a:prstGeom prst="rect">
            <a:avLst/>
          </a:prstGeom>
        </p:spPr>
      </p:pic>
      <p:sp>
        <p:nvSpPr>
          <p:cNvPr id="12" name="Title 1">
            <a:extLst>
              <a:ext uri="{FF2B5EF4-FFF2-40B4-BE49-F238E27FC236}">
                <a16:creationId xmlns:a16="http://schemas.microsoft.com/office/drawing/2014/main" id="{B0B56F88-A0B8-81AF-D62C-EFBE52A3501E}"/>
              </a:ext>
            </a:extLst>
          </p:cNvPr>
          <p:cNvSpPr txBox="1">
            <a:spLocks/>
          </p:cNvSpPr>
          <p:nvPr/>
        </p:nvSpPr>
        <p:spPr>
          <a:xfrm>
            <a:off x="2957384" y="2008031"/>
            <a:ext cx="6277232" cy="309692"/>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750000"/>
                </a:solidFill>
                <a:latin typeface="+mn-lt"/>
              </a:rPr>
              <a:t>Harvest IP Law – Orange Book Analysis - Example</a:t>
            </a:r>
          </a:p>
        </p:txBody>
      </p:sp>
    </p:spTree>
    <p:extLst>
      <p:ext uri="{BB962C8B-B14F-4D97-AF65-F5344CB8AC3E}">
        <p14:creationId xmlns:p14="http://schemas.microsoft.com/office/powerpoint/2010/main" val="73174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14412"/>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#2. Effective U.S. Market Protection</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33</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5" name="Rectangle 2">
            <a:extLst>
              <a:ext uri="{FF2B5EF4-FFF2-40B4-BE49-F238E27FC236}">
                <a16:creationId xmlns:a16="http://schemas.microsoft.com/office/drawing/2014/main" id="{0D3D96C2-4B13-7003-FDEB-B51ADCFC0270}"/>
              </a:ext>
            </a:extLst>
          </p:cNvPr>
          <p:cNvSpPr>
            <a:spLocks noChangeArrowheads="1"/>
          </p:cNvSpPr>
          <p:nvPr/>
        </p:nvSpPr>
        <p:spPr bwMode="auto">
          <a:xfrm>
            <a:off x="2364012" y="20768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DFF906E1-5BA1-BB18-C352-BB7DE57C99D3}"/>
              </a:ext>
            </a:extLst>
          </p:cNvPr>
          <p:cNvSpPr>
            <a:spLocks noChangeArrowheads="1"/>
          </p:cNvSpPr>
          <p:nvPr/>
        </p:nvSpPr>
        <p:spPr bwMode="auto">
          <a:xfrm>
            <a:off x="2616249" y="1957384"/>
            <a:ext cx="147933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6CDA01E-5C2A-1DBF-CBB4-180E3A8A5544}"/>
              </a:ext>
            </a:extLst>
          </p:cNvPr>
          <p:cNvSpPr>
            <a:spLocks noChangeArrowheads="1"/>
          </p:cNvSpPr>
          <p:nvPr/>
        </p:nvSpPr>
        <p:spPr bwMode="auto">
          <a:xfrm flipV="1">
            <a:off x="3739163" y="901699"/>
            <a:ext cx="78058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EED3851C-4AE0-94F6-D6B5-32688A15511F}"/>
              </a:ext>
            </a:extLst>
          </p:cNvPr>
          <p:cNvSpPr>
            <a:spLocks noChangeArrowheads="1"/>
          </p:cNvSpPr>
          <p:nvPr/>
        </p:nvSpPr>
        <p:spPr bwMode="auto">
          <a:xfrm>
            <a:off x="2311300" y="187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B3C3E2E-F8DD-87AB-34ED-026A44263BEE}"/>
              </a:ext>
            </a:extLst>
          </p:cNvPr>
          <p:cNvSpPr>
            <a:spLocks noChangeArrowheads="1"/>
          </p:cNvSpPr>
          <p:nvPr/>
        </p:nvSpPr>
        <p:spPr bwMode="auto">
          <a:xfrm>
            <a:off x="3051588" y="1873250"/>
            <a:ext cx="194842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itle 1">
            <a:extLst>
              <a:ext uri="{FF2B5EF4-FFF2-40B4-BE49-F238E27FC236}">
                <a16:creationId xmlns:a16="http://schemas.microsoft.com/office/drawing/2014/main" id="{93CE6FC5-1BE3-1275-AA09-273B4E950933}"/>
              </a:ext>
            </a:extLst>
          </p:cNvPr>
          <p:cNvSpPr txBox="1">
            <a:spLocks/>
          </p:cNvSpPr>
          <p:nvPr/>
        </p:nvSpPr>
        <p:spPr>
          <a:xfrm>
            <a:off x="2957384" y="1955618"/>
            <a:ext cx="6277232" cy="309692"/>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750000"/>
                </a:solidFill>
                <a:latin typeface="+mn-lt"/>
              </a:rPr>
              <a:t>Harvest IP Law – Orange Book Analysis - Example</a:t>
            </a:r>
          </a:p>
        </p:txBody>
      </p:sp>
      <p:pic>
        <p:nvPicPr>
          <p:cNvPr id="15" name="Picture 14">
            <a:extLst>
              <a:ext uri="{FF2B5EF4-FFF2-40B4-BE49-F238E27FC236}">
                <a16:creationId xmlns:a16="http://schemas.microsoft.com/office/drawing/2014/main" id="{71B16093-C625-FDA3-6C10-6AE51B1BE97F}"/>
              </a:ext>
            </a:extLst>
          </p:cNvPr>
          <p:cNvPicPr>
            <a:picLocks noChangeAspect="1"/>
          </p:cNvPicPr>
          <p:nvPr/>
        </p:nvPicPr>
        <p:blipFill>
          <a:blip r:embed="rId3"/>
          <a:stretch>
            <a:fillRect/>
          </a:stretch>
        </p:blipFill>
        <p:spPr>
          <a:xfrm>
            <a:off x="2624844" y="2393916"/>
            <a:ext cx="6942313" cy="4095465"/>
          </a:xfrm>
          <a:prstGeom prst="rect">
            <a:avLst/>
          </a:prstGeom>
        </p:spPr>
      </p:pic>
    </p:spTree>
    <p:extLst>
      <p:ext uri="{BB962C8B-B14F-4D97-AF65-F5344CB8AC3E}">
        <p14:creationId xmlns:p14="http://schemas.microsoft.com/office/powerpoint/2010/main" val="2387335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706902"/>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#2. Effective U.S. Market Protection</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34</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5" name="Rectangle 2">
            <a:extLst>
              <a:ext uri="{FF2B5EF4-FFF2-40B4-BE49-F238E27FC236}">
                <a16:creationId xmlns:a16="http://schemas.microsoft.com/office/drawing/2014/main" id="{0D3D96C2-4B13-7003-FDEB-B51ADCFC0270}"/>
              </a:ext>
            </a:extLst>
          </p:cNvPr>
          <p:cNvSpPr>
            <a:spLocks noChangeArrowheads="1"/>
          </p:cNvSpPr>
          <p:nvPr/>
        </p:nvSpPr>
        <p:spPr bwMode="auto">
          <a:xfrm>
            <a:off x="2364012" y="20768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DFF906E1-5BA1-BB18-C352-BB7DE57C99D3}"/>
              </a:ext>
            </a:extLst>
          </p:cNvPr>
          <p:cNvSpPr>
            <a:spLocks noChangeArrowheads="1"/>
          </p:cNvSpPr>
          <p:nvPr/>
        </p:nvSpPr>
        <p:spPr bwMode="auto">
          <a:xfrm>
            <a:off x="2616249" y="1957384"/>
            <a:ext cx="1479330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76CDA01E-5C2A-1DBF-CBB4-180E3A8A5544}"/>
              </a:ext>
            </a:extLst>
          </p:cNvPr>
          <p:cNvSpPr>
            <a:spLocks noChangeArrowheads="1"/>
          </p:cNvSpPr>
          <p:nvPr/>
        </p:nvSpPr>
        <p:spPr bwMode="auto">
          <a:xfrm flipV="1">
            <a:off x="3739163" y="901699"/>
            <a:ext cx="78058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EED3851C-4AE0-94F6-D6B5-32688A15511F}"/>
              </a:ext>
            </a:extLst>
          </p:cNvPr>
          <p:cNvSpPr>
            <a:spLocks noChangeArrowheads="1"/>
          </p:cNvSpPr>
          <p:nvPr/>
        </p:nvSpPr>
        <p:spPr bwMode="auto">
          <a:xfrm>
            <a:off x="2311300" y="187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a:extLst>
              <a:ext uri="{FF2B5EF4-FFF2-40B4-BE49-F238E27FC236}">
                <a16:creationId xmlns:a16="http://schemas.microsoft.com/office/drawing/2014/main" id="{5B3C3E2E-F8DD-87AB-34ED-026A44263BEE}"/>
              </a:ext>
            </a:extLst>
          </p:cNvPr>
          <p:cNvSpPr>
            <a:spLocks noChangeArrowheads="1"/>
          </p:cNvSpPr>
          <p:nvPr/>
        </p:nvSpPr>
        <p:spPr bwMode="auto">
          <a:xfrm>
            <a:off x="3051588" y="1873250"/>
            <a:ext cx="194842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Title 1">
            <a:extLst>
              <a:ext uri="{FF2B5EF4-FFF2-40B4-BE49-F238E27FC236}">
                <a16:creationId xmlns:a16="http://schemas.microsoft.com/office/drawing/2014/main" id="{5F9E1B00-14A2-CBF2-7AE2-24A73BBCEF6A}"/>
              </a:ext>
            </a:extLst>
          </p:cNvPr>
          <p:cNvSpPr txBox="1">
            <a:spLocks/>
          </p:cNvSpPr>
          <p:nvPr/>
        </p:nvSpPr>
        <p:spPr>
          <a:xfrm>
            <a:off x="1214112" y="2080498"/>
            <a:ext cx="9544375" cy="4396501"/>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spcBef>
                <a:spcPts val="600"/>
              </a:spcBef>
              <a:spcAft>
                <a:spcPts val="600"/>
              </a:spcAft>
            </a:pPr>
            <a:r>
              <a:rPr lang="en-US" sz="24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Harvest IP Law Orange Book Analysis - Summary</a:t>
            </a:r>
            <a:endParaRPr lang="en-US" sz="24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itchFamily="2" charset="2"/>
              <a:buChar char=""/>
            </a:pP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OFEV (N205832) is analyzed according to each patent’s subject matter.</a:t>
            </a:r>
          </a:p>
          <a:p>
            <a:pPr marL="342900" marR="0" lvl="0" indent="-342900">
              <a:spcBef>
                <a:spcPts val="600"/>
              </a:spcBef>
              <a:spcAft>
                <a:spcPts val="600"/>
              </a:spcAft>
              <a:buFont typeface="Symbol" pitchFamily="2" charset="2"/>
              <a:buChar char=""/>
            </a:pPr>
            <a:r>
              <a:rPr lang="en-US" sz="24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Primary Patents</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Drug Substance (</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DS</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[active pharmaceutical ingredient API], Drug Product (</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DP</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[composition/formulation], and Method of Use (</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MOU</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spcBef>
                <a:spcPts val="600"/>
              </a:spcBef>
              <a:spcAft>
                <a:spcPts val="600"/>
              </a:spcAft>
              <a:buFont typeface="Symbol" pitchFamily="2" charset="2"/>
              <a:buChar char=""/>
            </a:pPr>
            <a:r>
              <a:rPr lang="en-US" sz="24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Secondary Patents</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follow-on peripheral features such as dosage form, polymorphism, new treatment indications.</a:t>
            </a:r>
          </a:p>
          <a:p>
            <a:pPr marL="342900" marR="0" lvl="0" indent="-342900">
              <a:spcBef>
                <a:spcPts val="600"/>
              </a:spcBef>
              <a:spcAft>
                <a:spcPts val="600"/>
              </a:spcAft>
              <a:buFont typeface="Symbol" pitchFamily="2" charset="2"/>
              <a:buChar char=""/>
            </a:pP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OFEV launch: </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2014-10-15</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&gt;&gt;</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NCE Excl: 2019-10-15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&gt;&gt;</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Patent 1: 2020-10-3</a:t>
            </a:r>
          </a:p>
          <a:p>
            <a:pPr marR="0" lvl="0">
              <a:spcBef>
                <a:spcPts val="600"/>
              </a:spcBef>
              <a:spcAft>
                <a:spcPts val="600"/>
              </a:spcAft>
            </a:pPr>
            <a:r>
              <a:rPr lang="en-US" sz="2400" dirty="0">
                <a:solidFill>
                  <a:srgbClr val="75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&gt;&gt;</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Orphan Drug Excl: 2021-10-15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&gt;&gt;</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Patent 2: 2024-02-21 </a:t>
            </a:r>
          </a:p>
          <a:p>
            <a:pPr marR="0" lvl="0">
              <a:spcBef>
                <a:spcPts val="600"/>
              </a:spcBef>
              <a:spcAft>
                <a:spcPts val="600"/>
              </a:spcAft>
            </a:pP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&gt;&gt;</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Patent 3: 2024-04-06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&gt;&gt;</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Patent 4: 2029-06-04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&gt;&gt;</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Patent 5: </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2029-06-07</a:t>
            </a:r>
          </a:p>
          <a:p>
            <a:pPr marL="342900" marR="0" lvl="0" indent="-342900">
              <a:spcBef>
                <a:spcPts val="600"/>
              </a:spcBef>
              <a:spcAft>
                <a:spcPts val="600"/>
              </a:spcAft>
              <a:buFont typeface="Symbol" pitchFamily="2" charset="2"/>
              <a:buChar char=""/>
            </a:pP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From “Launch” to “Patent 5” = almost </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15 years</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r>
          </a:p>
          <a:p>
            <a:endParaRPr lang="en-US" sz="2800" b="1" dirty="0">
              <a:solidFill>
                <a:srgbClr val="750000"/>
              </a:solidFill>
              <a:latin typeface="+mn-lt"/>
            </a:endParaRPr>
          </a:p>
        </p:txBody>
      </p:sp>
    </p:spTree>
    <p:extLst>
      <p:ext uri="{BB962C8B-B14F-4D97-AF65-F5344CB8AC3E}">
        <p14:creationId xmlns:p14="http://schemas.microsoft.com/office/powerpoint/2010/main" val="15139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681037"/>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#3. Consistency before USPTO &amp; FDA</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35</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7" name="Content Placeholder 6">
            <a:extLst>
              <a:ext uri="{FF2B5EF4-FFF2-40B4-BE49-F238E27FC236}">
                <a16:creationId xmlns:a16="http://schemas.microsoft.com/office/drawing/2014/main" id="{912A7739-8A09-F7A7-2FD0-5CE364883E30}"/>
              </a:ext>
            </a:extLst>
          </p:cNvPr>
          <p:cNvSpPr>
            <a:spLocks noGrp="1"/>
          </p:cNvSpPr>
          <p:nvPr>
            <p:ph idx="1"/>
          </p:nvPr>
        </p:nvSpPr>
        <p:spPr>
          <a:xfrm>
            <a:off x="838200" y="2005806"/>
            <a:ext cx="10515600" cy="4351338"/>
          </a:xfrm>
        </p:spPr>
        <p:txBody>
          <a:bodyPr>
            <a:normAutofit fontScale="25000" lnSpcReduction="20000"/>
          </a:bodyPr>
          <a:lstStyle/>
          <a:p>
            <a:pPr marL="342900" marR="0" lvl="0" indent="-342900">
              <a:lnSpc>
                <a:spcPct val="100000"/>
              </a:lnSpc>
              <a:spcBef>
                <a:spcPts val="600"/>
              </a:spcBef>
              <a:spcAft>
                <a:spcPts val="600"/>
              </a:spcAft>
              <a:buFont typeface="Symbol" pitchFamily="2" charset="2"/>
              <a:buChar char=""/>
            </a:pPr>
            <a:r>
              <a:rPr lang="en-US" sz="80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Issue 3A – Withholding </a:t>
            </a:r>
            <a:r>
              <a:rPr lang="en-US" sz="8000" b="1" u="sng" dirty="0">
                <a:solidFill>
                  <a:srgbClr val="750000"/>
                </a:solidFill>
                <a:latin typeface="Calibri" panose="020F0502020204030204" pitchFamily="34" charset="0"/>
                <a:ea typeface="Calibri" panose="020F0502020204030204" pitchFamily="34" charset="0"/>
                <a:cs typeface="Times New Roman" panose="02020603050405020304" pitchFamily="18" charset="0"/>
              </a:rPr>
              <a:t>Information from USPTO</a:t>
            </a:r>
            <a:r>
              <a:rPr lang="en-US" sz="8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0000"/>
              </a:lnSpc>
              <a:spcBef>
                <a:spcPts val="600"/>
              </a:spcBef>
              <a:spcAft>
                <a:spcPts val="600"/>
              </a:spcAft>
              <a:buFont typeface="Courier New" panose="02070309020205020404" pitchFamily="49" charset="0"/>
              <a:buChar char="o"/>
            </a:pPr>
            <a:r>
              <a:rPr lang="en-US" sz="8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In </a:t>
            </a:r>
            <a:r>
              <a:rPr lang="en-US" sz="8000"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Belcher Pharmaceuticals, LLC v. Hospira, Inc.</a:t>
            </a:r>
            <a:r>
              <a:rPr lang="en-US" sz="8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Appeal No. 2020-1799 (Fed. Circ. Sept. 1, 2021)</a:t>
            </a:r>
          </a:p>
          <a:p>
            <a:pPr marL="742950" marR="0" lvl="1" indent="-285750">
              <a:lnSpc>
                <a:spcPct val="100000"/>
              </a:lnSpc>
              <a:spcBef>
                <a:spcPts val="600"/>
              </a:spcBef>
              <a:spcAft>
                <a:spcPts val="600"/>
              </a:spcAft>
              <a:buFont typeface="Courier New" panose="02070309020205020404" pitchFamily="49" charset="0"/>
              <a:buChar char="o"/>
            </a:pPr>
            <a:r>
              <a:rPr lang="en-US" sz="8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Patent owner held contradictory positions before the USPTO and the FDA.  The material information included a journal article and similar formulations. </a:t>
            </a:r>
          </a:p>
          <a:p>
            <a:pPr marL="742950" marR="0" lvl="1" indent="-285750">
              <a:lnSpc>
                <a:spcPct val="100000"/>
              </a:lnSpc>
              <a:spcBef>
                <a:spcPts val="600"/>
              </a:spcBef>
              <a:spcAft>
                <a:spcPts val="600"/>
              </a:spcAft>
              <a:buFont typeface="Courier New" panose="02070309020205020404" pitchFamily="49" charset="0"/>
              <a:buChar char="o"/>
            </a:pPr>
            <a:r>
              <a:rPr lang="en-US" sz="8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The patent owner had </a:t>
            </a:r>
            <a:r>
              <a:rPr lang="en-US" sz="80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told the FDA</a:t>
            </a:r>
            <a:r>
              <a:rPr lang="en-US" sz="8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that racemization of the drug – a consideration in formulation – was a “well-known process,” citing the journal article, but this article was </a:t>
            </a:r>
            <a:r>
              <a:rPr lang="en-US" sz="8000" b="1" i="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withheld from the USPTO</a:t>
            </a:r>
            <a:r>
              <a:rPr lang="en-US" sz="8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00000"/>
              </a:lnSpc>
              <a:spcBef>
                <a:spcPts val="600"/>
              </a:spcBef>
              <a:spcAft>
                <a:spcPts val="600"/>
              </a:spcAft>
              <a:buFont typeface="Courier New" panose="02070309020205020404" pitchFamily="49" charset="0"/>
              <a:buChar char="o"/>
            </a:pPr>
            <a:r>
              <a:rPr lang="en-US" sz="8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The patent owner had also </a:t>
            </a:r>
            <a:r>
              <a:rPr lang="en-US" sz="80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characterized to the FDA</a:t>
            </a:r>
            <a:r>
              <a:rPr lang="en-US" sz="8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that an in-process pH change as a “very minor change” compared to the manufacturing process for one of the two formulations, but this information was </a:t>
            </a:r>
            <a:r>
              <a:rPr lang="en-US" sz="8000" b="1" i="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not disclosed to the USPTO</a:t>
            </a:r>
            <a:r>
              <a:rPr lang="en-US" sz="8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0000"/>
              </a:lnSpc>
              <a:spcBef>
                <a:spcPts val="600"/>
              </a:spcBef>
              <a:spcAft>
                <a:spcPts val="600"/>
              </a:spcAft>
              <a:buFont typeface="Courier New" panose="02070309020205020404" pitchFamily="49" charset="0"/>
              <a:buChar char="o"/>
            </a:pPr>
            <a:r>
              <a:rPr lang="en-US" sz="8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Therefore, Federal Circuit Court affirmed that the asserted patent was </a:t>
            </a:r>
            <a:r>
              <a:rPr lang="en-US" sz="80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unenforceable</a:t>
            </a:r>
            <a:r>
              <a:rPr lang="en-US" sz="8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because the patent owner had withheld material information from the USPTO with a </a:t>
            </a:r>
            <a:r>
              <a:rPr lang="en-US" sz="80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deceptive intent</a:t>
            </a:r>
            <a:r>
              <a:rPr lang="en-US" sz="8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4639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681037"/>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#3. Consistency before USPTO &amp; FDA</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36</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7" name="Content Placeholder 6">
            <a:extLst>
              <a:ext uri="{FF2B5EF4-FFF2-40B4-BE49-F238E27FC236}">
                <a16:creationId xmlns:a16="http://schemas.microsoft.com/office/drawing/2014/main" id="{912A7739-8A09-F7A7-2FD0-5CE364883E30}"/>
              </a:ext>
            </a:extLst>
          </p:cNvPr>
          <p:cNvSpPr>
            <a:spLocks noGrp="1"/>
          </p:cNvSpPr>
          <p:nvPr>
            <p:ph idx="1"/>
          </p:nvPr>
        </p:nvSpPr>
        <p:spPr>
          <a:xfrm>
            <a:off x="838200" y="2005806"/>
            <a:ext cx="10515600" cy="4351338"/>
          </a:xfrm>
        </p:spPr>
        <p:txBody>
          <a:bodyPr>
            <a:normAutofit/>
          </a:bodyPr>
          <a:lstStyle/>
          <a:p>
            <a:pPr marL="342900" marR="0" lvl="0" indent="-342900">
              <a:lnSpc>
                <a:spcPct val="80000"/>
              </a:lnSpc>
              <a:spcBef>
                <a:spcPts val="600"/>
              </a:spcBef>
              <a:spcAft>
                <a:spcPts val="600"/>
              </a:spcAft>
              <a:buFont typeface="Symbol" pitchFamily="2" charset="2"/>
              <a:buChar char=""/>
            </a:pPr>
            <a:r>
              <a:rPr lang="en-US" sz="24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Issue 3B: Interplay Between FDA Regulation on Medica Device and Patent Law at USPTO</a:t>
            </a:r>
          </a:p>
          <a:p>
            <a:pPr marL="742950" marR="0" lvl="1" indent="-285750">
              <a:lnSpc>
                <a:spcPct val="80000"/>
              </a:lnSpc>
              <a:spcBef>
                <a:spcPts val="600"/>
              </a:spcBef>
              <a:spcAft>
                <a:spcPts val="600"/>
              </a:spcAft>
              <a:buFont typeface="Courier New" panose="02070309020205020404" pitchFamily="49" charset="0"/>
              <a:buChar char="o"/>
            </a:pP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USPTO</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requires that an invention be novel and non-obvious (inventive step). </a:t>
            </a:r>
          </a:p>
          <a:p>
            <a:pPr marL="742950" marR="0" lvl="1" indent="-285750">
              <a:lnSpc>
                <a:spcPct val="80000"/>
              </a:lnSpc>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FDA</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most medical devices are cleared through 510(k) submission by </a:t>
            </a:r>
            <a:r>
              <a:rPr lang="en-US"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establishing </a:t>
            </a:r>
            <a:r>
              <a:rPr lang="en-US" i="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similarity</a:t>
            </a:r>
            <a:r>
              <a:rPr lang="en-US"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to a preexisting device </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(the </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“predicate”</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device) on the market.</a:t>
            </a:r>
          </a:p>
          <a:p>
            <a:pPr marL="742950" marR="0" lvl="1" indent="-285750">
              <a:lnSpc>
                <a:spcPct val="80000"/>
              </a:lnSpc>
              <a:spcBef>
                <a:spcPts val="600"/>
              </a:spcBef>
              <a:spcAft>
                <a:spcPts val="600"/>
              </a:spcAft>
              <a:buFont typeface="Courier New" panose="02070309020205020404" pitchFamily="49" charset="0"/>
              <a:buChar char="o"/>
            </a:pPr>
            <a:r>
              <a:rPr lang="en-US"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Problem #1 </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The predicate device could be </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prior art reference </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against the patent application of the new medical device.</a:t>
            </a:r>
          </a:p>
          <a:p>
            <a:pPr marL="742950" marR="0" lvl="1" indent="-285750">
              <a:lnSpc>
                <a:spcPct val="80000"/>
              </a:lnSpc>
              <a:spcBef>
                <a:spcPts val="600"/>
              </a:spcBef>
              <a:spcAft>
                <a:spcPts val="600"/>
              </a:spcAft>
              <a:buFont typeface="Courier New" panose="02070309020205020404" pitchFamily="49" charset="0"/>
              <a:buChar char="o"/>
            </a:pPr>
            <a:r>
              <a:rPr lang="en-US"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Problem #2 </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The filing of the 510(k) submission by the new medical device could be an </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admission of infringement </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on the predicate device.</a:t>
            </a:r>
          </a:p>
          <a:p>
            <a:pPr marL="0" marR="0" lvl="0" indent="0">
              <a:lnSpc>
                <a:spcPct val="100000"/>
              </a:lnSpc>
              <a:spcBef>
                <a:spcPts val="600"/>
              </a:spcBef>
              <a:spcAft>
                <a:spcPts val="600"/>
              </a:spcAft>
              <a:buNone/>
            </a:pPr>
            <a:endParaRPr lang="en-US" sz="8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446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681037"/>
            <a:ext cx="10515600" cy="1325563"/>
          </a:xfrm>
        </p:spPr>
        <p:txBody>
          <a:bodyPr>
            <a:normAutofit/>
          </a:bodyPr>
          <a:lstStyle/>
          <a:p>
            <a:pPr algn="ctr"/>
            <a:r>
              <a:rPr lang="en-US" sz="3600" b="1" dirty="0">
                <a:solidFill>
                  <a:srgbClr val="0070C0"/>
                </a:solidFill>
                <a:latin typeface="+mn-lt"/>
              </a:rPr>
              <a:t>B. Current Issues &amp; Solutions</a:t>
            </a:r>
            <a:br>
              <a:rPr lang="en-US" sz="3600" b="1" dirty="0">
                <a:solidFill>
                  <a:srgbClr val="0070C0"/>
                </a:solidFill>
                <a:latin typeface="+mn-lt"/>
              </a:rPr>
            </a:br>
            <a:r>
              <a:rPr lang="en-US" sz="3600" b="1" u="sng" dirty="0">
                <a:solidFill>
                  <a:srgbClr val="0070C0"/>
                </a:solidFill>
                <a:latin typeface="+mn-lt"/>
              </a:rPr>
              <a:t>#3. Consistency before USPTO &amp; FDA</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37</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7" name="Content Placeholder 6">
            <a:extLst>
              <a:ext uri="{FF2B5EF4-FFF2-40B4-BE49-F238E27FC236}">
                <a16:creationId xmlns:a16="http://schemas.microsoft.com/office/drawing/2014/main" id="{912A7739-8A09-F7A7-2FD0-5CE364883E30}"/>
              </a:ext>
            </a:extLst>
          </p:cNvPr>
          <p:cNvSpPr>
            <a:spLocks noGrp="1"/>
          </p:cNvSpPr>
          <p:nvPr>
            <p:ph idx="1"/>
          </p:nvPr>
        </p:nvSpPr>
        <p:spPr>
          <a:xfrm>
            <a:off x="838200" y="2005806"/>
            <a:ext cx="10515600" cy="4351338"/>
          </a:xfrm>
        </p:spPr>
        <p:txBody>
          <a:bodyPr>
            <a:normAutofit/>
          </a:bodyPr>
          <a:lstStyle/>
          <a:p>
            <a:pPr>
              <a:lnSpc>
                <a:spcPct val="80000"/>
              </a:lnSpc>
              <a:spcBef>
                <a:spcPts val="600"/>
              </a:spcBef>
              <a:spcAft>
                <a:spcPts val="600"/>
              </a:spcAft>
            </a:pPr>
            <a:r>
              <a:rPr lang="en-US" sz="22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Solution 3A </a:t>
            </a:r>
          </a:p>
          <a:p>
            <a:pPr marL="742950" marR="0" lvl="1" indent="-285750">
              <a:lnSpc>
                <a:spcPct val="80000"/>
              </a:lnSpc>
              <a:spcBef>
                <a:spcPts val="600"/>
              </a:spcBef>
              <a:spcAft>
                <a:spcPts val="600"/>
              </a:spcAft>
              <a:buFont typeface="Courier New" panose="02070309020205020404" pitchFamily="49" charset="0"/>
              <a:buChar char="o"/>
            </a:pPr>
            <a:r>
              <a:rPr lang="en-US" sz="22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Understand importance of holding </a:t>
            </a:r>
            <a:r>
              <a:rPr lang="en-US" sz="2200"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consistent legal positions </a:t>
            </a:r>
            <a:r>
              <a:rPr lang="en-US" sz="22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USPTO and FDA.  </a:t>
            </a:r>
          </a:p>
          <a:p>
            <a:pPr marL="742950" marR="0" lvl="1" indent="-285750">
              <a:lnSpc>
                <a:spcPct val="80000"/>
              </a:lnSpc>
              <a:spcBef>
                <a:spcPts val="600"/>
              </a:spcBef>
              <a:spcAft>
                <a:spcPts val="600"/>
              </a:spcAft>
              <a:buFont typeface="Courier New" panose="02070309020205020404" pitchFamily="49" charset="0"/>
              <a:buChar char="o"/>
            </a:pPr>
            <a:r>
              <a:rPr lang="en-US" sz="22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Entire brand name drug company must take information sharing seriously.</a:t>
            </a:r>
            <a:endParaRPr lang="en-US" sz="2200" dirty="0">
              <a:solidFill>
                <a:srgbClr val="750000"/>
              </a:solidFill>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80000"/>
              </a:lnSpc>
              <a:spcBef>
                <a:spcPts val="600"/>
              </a:spcBef>
              <a:spcAft>
                <a:spcPts val="600"/>
              </a:spcAft>
              <a:buFont typeface="Courier New" panose="02070309020205020404" pitchFamily="49" charset="0"/>
              <a:buChar char="o"/>
            </a:pPr>
            <a:r>
              <a:rPr lang="en-US" sz="22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Filing Information Disclosure Statement (</a:t>
            </a:r>
            <a:r>
              <a:rPr lang="en-US" sz="2200" b="1"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IDS</a:t>
            </a:r>
            <a:r>
              <a:rPr lang="en-US" sz="22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 must be coordinated by the patent counsel and the regulatory counsel.</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Bef>
                <a:spcPts val="600"/>
              </a:spcBef>
              <a:spcAft>
                <a:spcPts val="600"/>
              </a:spcAft>
            </a:pPr>
            <a:r>
              <a:rPr lang="en-US" sz="22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Solution 3B </a:t>
            </a:r>
          </a:p>
          <a:p>
            <a:pPr marL="742950" marR="0" lvl="1" indent="-285750">
              <a:lnSpc>
                <a:spcPct val="80000"/>
              </a:lnSpc>
              <a:spcBef>
                <a:spcPts val="600"/>
              </a:spcBef>
              <a:spcAft>
                <a:spcPts val="600"/>
              </a:spcAft>
              <a:buFont typeface="Courier New" panose="02070309020205020404" pitchFamily="49" charset="0"/>
              <a:buChar char="o"/>
            </a:pPr>
            <a:r>
              <a:rPr lang="en-US" sz="22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If a predicate device is known during the pendency of the patent application of the medical device, such information must be disclosed as an </a:t>
            </a:r>
            <a:r>
              <a:rPr lang="en-US" sz="22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IDS</a:t>
            </a:r>
            <a:r>
              <a:rPr lang="en-US" sz="22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80000"/>
              </a:lnSpc>
              <a:spcBef>
                <a:spcPts val="600"/>
              </a:spcBef>
              <a:spcAft>
                <a:spcPts val="600"/>
              </a:spcAft>
              <a:buFont typeface="Courier New" panose="02070309020205020404" pitchFamily="49" charset="0"/>
              <a:buChar char="o"/>
            </a:pPr>
            <a:r>
              <a:rPr lang="en-US" sz="22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Medical device company should focus on the </a:t>
            </a:r>
            <a:r>
              <a:rPr lang="en-US" sz="2200"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safety and efficacy </a:t>
            </a:r>
            <a:r>
              <a:rPr lang="en-US" sz="22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of the device when submitting the 510(k) application and may choose a predicate device that is </a:t>
            </a:r>
            <a:r>
              <a:rPr lang="en-US" sz="2200"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not related</a:t>
            </a:r>
            <a:r>
              <a:rPr lang="en-US" sz="22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to the subject matter of the patent application.</a:t>
            </a:r>
          </a:p>
          <a:p>
            <a:endParaRPr lang="en-US" dirty="0"/>
          </a:p>
        </p:txBody>
      </p:sp>
    </p:spTree>
    <p:extLst>
      <p:ext uri="{BB962C8B-B14F-4D97-AF65-F5344CB8AC3E}">
        <p14:creationId xmlns:p14="http://schemas.microsoft.com/office/powerpoint/2010/main" val="2989011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681037"/>
            <a:ext cx="10515600" cy="1325563"/>
          </a:xfrm>
        </p:spPr>
        <p:txBody>
          <a:bodyPr>
            <a:normAutofit/>
          </a:bodyPr>
          <a:lstStyle/>
          <a:p>
            <a:pPr algn="ctr"/>
            <a:r>
              <a:rPr lang="en-US" sz="3600" b="1" dirty="0">
                <a:solidFill>
                  <a:srgbClr val="0070C0"/>
                </a:solidFill>
                <a:latin typeface="+mn-lt"/>
              </a:rPr>
              <a:t>C. Our World Under COVID</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38</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7" name="Content Placeholder 6">
            <a:extLst>
              <a:ext uri="{FF2B5EF4-FFF2-40B4-BE49-F238E27FC236}">
                <a16:creationId xmlns:a16="http://schemas.microsoft.com/office/drawing/2014/main" id="{912A7739-8A09-F7A7-2FD0-5CE364883E30}"/>
              </a:ext>
            </a:extLst>
          </p:cNvPr>
          <p:cNvSpPr>
            <a:spLocks noGrp="1"/>
          </p:cNvSpPr>
          <p:nvPr>
            <p:ph idx="1"/>
          </p:nvPr>
        </p:nvSpPr>
        <p:spPr>
          <a:xfrm>
            <a:off x="793525" y="1863328"/>
            <a:ext cx="10515600" cy="4351338"/>
          </a:xfrm>
        </p:spPr>
        <p:txBody>
          <a:bodyPr>
            <a:normAutofit fontScale="92500" lnSpcReduction="20000"/>
          </a:bodyPr>
          <a:lstStyle/>
          <a:p>
            <a:pPr marL="342900" marR="0" lvl="0" indent="-342900">
              <a:spcBef>
                <a:spcPts val="600"/>
              </a:spcBef>
              <a:spcAft>
                <a:spcPts val="600"/>
              </a:spcAft>
              <a:buFont typeface="Symbol" pitchFamily="2" charset="2"/>
              <a:buChar char=""/>
            </a:pPr>
            <a:r>
              <a:rPr lang="en-US" sz="24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Patent Landscape of COVID-Related Vaccines &amp; Therapeutics</a:t>
            </a:r>
          </a:p>
          <a:p>
            <a:pPr marL="742950" marR="0" lvl="1" indent="-285750">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2022 WIPO Report </a:t>
            </a:r>
            <a:r>
              <a:rPr lang="en-US" dirty="0">
                <a:solidFill>
                  <a:srgbClr val="750000"/>
                </a:solidFill>
                <a:latin typeface="Calibri" panose="020F0502020204030204" pitchFamily="34" charset="0"/>
                <a:ea typeface="Calibri" panose="020F0502020204030204" pitchFamily="34" charset="0"/>
                <a:cs typeface="Times New Roman" panose="02020603050405020304" pitchFamily="18" charset="0"/>
              </a:rPr>
              <a:t>on all crucial patents for both vaccines and therapeutics.</a:t>
            </a:r>
            <a:endParaRPr lang="en-US"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itchFamily="2" charset="2"/>
              <a:buChar char=""/>
            </a:pPr>
            <a:r>
              <a:rPr lang="en-US" sz="24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COVID Vaccines</a:t>
            </a:r>
          </a:p>
          <a:p>
            <a:pPr marL="742950" marR="0" lvl="1" indent="-285750">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The speed of COVID-19 vaccine development has been extremely fast (Operation Warp Speed), because of the worldwide pandemic.</a:t>
            </a:r>
          </a:p>
          <a:p>
            <a:pPr marL="742950" marR="0" lvl="1" indent="-285750">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In USA, public and private entities united to fund development efforts. </a:t>
            </a:r>
          </a:p>
          <a:p>
            <a:pPr marL="742950" marR="0" lvl="1" indent="-285750">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Billions of dollars from the government and nonprofits allowed development to take place unimpeded by cost constraints.</a:t>
            </a:r>
          </a:p>
          <a:p>
            <a:pPr marL="742950" marR="0" lvl="1" indent="-285750">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Companies received funding from the government and federal agencies to cover manufacturing costs </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upfront</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Millions of potential vaccine doses were </a:t>
            </a:r>
            <a:r>
              <a:rPr lang="en-US"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created before they were approved</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ensuring that FDA-approved vaccines would be distributed significantly faster.</a:t>
            </a:r>
          </a:p>
        </p:txBody>
      </p:sp>
    </p:spTree>
    <p:extLst>
      <p:ext uri="{BB962C8B-B14F-4D97-AF65-F5344CB8AC3E}">
        <p14:creationId xmlns:p14="http://schemas.microsoft.com/office/powerpoint/2010/main" val="1685296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681037"/>
            <a:ext cx="10515600" cy="1325563"/>
          </a:xfrm>
        </p:spPr>
        <p:txBody>
          <a:bodyPr>
            <a:normAutofit/>
          </a:bodyPr>
          <a:lstStyle/>
          <a:p>
            <a:pPr algn="ctr"/>
            <a:r>
              <a:rPr lang="en-US" sz="3600" b="1" dirty="0">
                <a:solidFill>
                  <a:srgbClr val="0070C0"/>
                </a:solidFill>
                <a:latin typeface="+mn-lt"/>
              </a:rPr>
              <a:t>C. Our World Under COVID</a:t>
            </a:r>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7" name="Content Placeholder 6">
            <a:extLst>
              <a:ext uri="{FF2B5EF4-FFF2-40B4-BE49-F238E27FC236}">
                <a16:creationId xmlns:a16="http://schemas.microsoft.com/office/drawing/2014/main" id="{912A7739-8A09-F7A7-2FD0-5CE364883E30}"/>
              </a:ext>
            </a:extLst>
          </p:cNvPr>
          <p:cNvSpPr>
            <a:spLocks noGrp="1"/>
          </p:cNvSpPr>
          <p:nvPr>
            <p:ph idx="1"/>
          </p:nvPr>
        </p:nvSpPr>
        <p:spPr>
          <a:xfrm>
            <a:off x="838200" y="1688305"/>
            <a:ext cx="10515600" cy="4257280"/>
          </a:xfrm>
        </p:spPr>
        <p:txBody>
          <a:bodyPr>
            <a:noAutofit/>
          </a:bodyPr>
          <a:lstStyle/>
          <a:p>
            <a:pPr marL="342900" marR="0" lvl="0" indent="-342900">
              <a:lnSpc>
                <a:spcPct val="80000"/>
              </a:lnSpc>
              <a:spcBef>
                <a:spcPts val="600"/>
              </a:spcBef>
              <a:spcAft>
                <a:spcPts val="600"/>
              </a:spcAft>
              <a:buFont typeface="Symbol" pitchFamily="2" charset="2"/>
              <a:buChar char=""/>
            </a:pPr>
            <a:r>
              <a:rPr lang="en-US" sz="24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FDA Emergency Use Authorization (EUA) of COVID Vaccines</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80000"/>
              </a:lnSpc>
              <a:spcBef>
                <a:spcPts val="600"/>
              </a:spcBef>
              <a:spcAft>
                <a:spcPts val="600"/>
              </a:spcAft>
              <a:buFont typeface="Courier New" panose="02070309020205020404" pitchFamily="49" charset="0"/>
              <a:buChar char="o"/>
            </a:pPr>
            <a:r>
              <a:rPr lang="en-US" b="1" dirty="0">
                <a:solidFill>
                  <a:srgbClr val="750000"/>
                </a:solidFill>
              </a:rPr>
              <a:t>EUA</a:t>
            </a:r>
            <a:r>
              <a:rPr lang="en-US" dirty="0">
                <a:solidFill>
                  <a:srgbClr val="750000"/>
                </a:solidFill>
              </a:rPr>
              <a:t> means that the vaccine can be approved by the FDA quickly compared to a traditional FDA-approval process. </a:t>
            </a:r>
          </a:p>
          <a:p>
            <a:pPr marL="742950" marR="0" lvl="1" indent="-285750">
              <a:lnSpc>
                <a:spcPct val="80000"/>
              </a:lnSpc>
              <a:spcBef>
                <a:spcPts val="600"/>
              </a:spcBef>
              <a:spcAft>
                <a:spcPts val="600"/>
              </a:spcAft>
              <a:buFont typeface="Courier New" panose="02070309020205020404" pitchFamily="49" charset="0"/>
              <a:buChar char="o"/>
            </a:pPr>
            <a:r>
              <a:rPr lang="en-US" dirty="0">
                <a:solidFill>
                  <a:srgbClr val="750000"/>
                </a:solidFill>
              </a:rPr>
              <a:t>Under </a:t>
            </a:r>
            <a:r>
              <a:rPr lang="en-US" b="1" dirty="0">
                <a:solidFill>
                  <a:srgbClr val="750000"/>
                </a:solidFill>
              </a:rPr>
              <a:t>EUA</a:t>
            </a:r>
            <a:r>
              <a:rPr lang="en-US" dirty="0">
                <a:solidFill>
                  <a:srgbClr val="750000"/>
                </a:solidFill>
              </a:rPr>
              <a:t>, clinical trial participants be followed for at least </a:t>
            </a:r>
            <a:r>
              <a:rPr lang="en-US" u="sng" dirty="0">
                <a:solidFill>
                  <a:srgbClr val="750000"/>
                </a:solidFill>
              </a:rPr>
              <a:t>two months</a:t>
            </a:r>
            <a:r>
              <a:rPr lang="en-US" dirty="0">
                <a:solidFill>
                  <a:srgbClr val="750000"/>
                </a:solidFill>
              </a:rPr>
              <a:t> after vaccination (</a:t>
            </a:r>
            <a:r>
              <a:rPr lang="en-US" i="1" dirty="0">
                <a:solidFill>
                  <a:srgbClr val="750000"/>
                </a:solidFill>
              </a:rPr>
              <a:t>not</a:t>
            </a:r>
            <a:r>
              <a:rPr lang="en-US" dirty="0">
                <a:solidFill>
                  <a:srgbClr val="750000"/>
                </a:solidFill>
              </a:rPr>
              <a:t> </a:t>
            </a:r>
            <a:r>
              <a:rPr lang="en-US" u="sng" dirty="0">
                <a:solidFill>
                  <a:srgbClr val="750000"/>
                </a:solidFill>
              </a:rPr>
              <a:t>six months </a:t>
            </a:r>
            <a:r>
              <a:rPr lang="en-US" dirty="0">
                <a:solidFill>
                  <a:srgbClr val="750000"/>
                </a:solidFill>
              </a:rPr>
              <a:t>under traditional FDA approval).</a:t>
            </a:r>
          </a:p>
          <a:p>
            <a:pPr marL="742950" marR="0" lvl="1" indent="-285750">
              <a:lnSpc>
                <a:spcPct val="80000"/>
              </a:lnSpc>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Pfizer-BioNTech COVID-19 Vaccine (</a:t>
            </a:r>
            <a:r>
              <a:rPr lang="en-US"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Comirnaty</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(mRNA)</a:t>
            </a:r>
          </a:p>
          <a:p>
            <a:pPr marL="742950" marR="0" lvl="1" indent="-285750">
              <a:lnSpc>
                <a:spcPct val="80000"/>
              </a:lnSpc>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Moderna COVID-19 Vaccine (</a:t>
            </a:r>
            <a:r>
              <a:rPr lang="en-US"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Spikevax</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(mRNA)</a:t>
            </a:r>
          </a:p>
          <a:p>
            <a:pPr marL="742950" lvl="1" indent="-285750">
              <a:lnSpc>
                <a:spcPct val="80000"/>
              </a:lnSpc>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Janssen (J&amp;J) COVID-19 Vaccine (</a:t>
            </a:r>
            <a:r>
              <a:rPr lang="en-US" i="1" dirty="0">
                <a:solidFill>
                  <a:srgbClr val="750000"/>
                </a:solidFill>
              </a:rPr>
              <a:t>Jcovden</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(DNA inside an adenovirus)</a:t>
            </a:r>
          </a:p>
          <a:p>
            <a:pPr marL="742950" marR="0" lvl="1" indent="-285750">
              <a:lnSpc>
                <a:spcPct val="80000"/>
              </a:lnSpc>
              <a:spcBef>
                <a:spcPts val="600"/>
              </a:spcBef>
              <a:spcAft>
                <a:spcPts val="600"/>
              </a:spcAft>
              <a:buFont typeface="Courier New" panose="02070309020205020404" pitchFamily="49" charset="0"/>
              <a:buChar char="o"/>
            </a:pP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Novavax COVID-19 Vaccine (</a:t>
            </a:r>
            <a:r>
              <a:rPr lang="en-US" i="1" dirty="0">
                <a:solidFill>
                  <a:srgbClr val="750000"/>
                </a:solidFill>
              </a:rPr>
              <a:t>Nuvaxovid</a:t>
            </a:r>
            <a:r>
              <a:rPr lang="en-US" dirty="0">
                <a:solidFill>
                  <a:srgbClr val="750000"/>
                </a:solidFill>
              </a:rPr>
              <a:t> and </a:t>
            </a:r>
            <a:r>
              <a:rPr lang="en-US" i="1" dirty="0">
                <a:solidFill>
                  <a:srgbClr val="750000"/>
                </a:solidFill>
              </a:rPr>
              <a:t>Covovax</a:t>
            </a:r>
            <a:r>
              <a:rPr lang="en-US" dirty="0">
                <a:solidFill>
                  <a:srgbClr val="750000"/>
                </a:solidFill>
              </a:rPr>
              <a:t>) </a:t>
            </a:r>
            <a:r>
              <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(protein subunit)</a:t>
            </a:r>
            <a:r>
              <a:rPr lang="en-US" dirty="0">
                <a:solidFill>
                  <a:srgbClr val="750000"/>
                </a:solidFill>
                <a:effectLst/>
              </a:rPr>
              <a:t> </a:t>
            </a:r>
            <a:endParaRPr lang="en-US"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4450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559787"/>
            <a:ext cx="10515600" cy="1325563"/>
          </a:xfrm>
        </p:spPr>
        <p:txBody>
          <a:bodyPr>
            <a:normAutofit/>
          </a:bodyPr>
          <a:lstStyle/>
          <a:p>
            <a:pPr algn="ctr"/>
            <a:r>
              <a:rPr lang="en-US" sz="3600" b="1" dirty="0">
                <a:solidFill>
                  <a:srgbClr val="0070C0"/>
                </a:solidFill>
                <a:latin typeface="+mn-lt"/>
              </a:rPr>
              <a:t>A. Background</a:t>
            </a:r>
          </a:p>
        </p:txBody>
      </p:sp>
      <p:sp>
        <p:nvSpPr>
          <p:cNvPr id="5" name="Content Placeholder 4">
            <a:extLst>
              <a:ext uri="{FF2B5EF4-FFF2-40B4-BE49-F238E27FC236}">
                <a16:creationId xmlns:a16="http://schemas.microsoft.com/office/drawing/2014/main" id="{11756457-111B-A475-3B28-2061DB926F32}"/>
              </a:ext>
            </a:extLst>
          </p:cNvPr>
          <p:cNvSpPr>
            <a:spLocks noGrp="1"/>
          </p:cNvSpPr>
          <p:nvPr>
            <p:ph idx="1"/>
          </p:nvPr>
        </p:nvSpPr>
        <p:spPr>
          <a:xfrm>
            <a:off x="838200" y="1755376"/>
            <a:ext cx="10515600" cy="4351338"/>
          </a:xfrm>
        </p:spPr>
        <p:txBody>
          <a:bodyPr>
            <a:normAutofit fontScale="62500" lnSpcReduction="20000"/>
          </a:bodyPr>
          <a:lstStyle/>
          <a:p>
            <a:pPr marL="342900" marR="0" lvl="0" indent="-342900">
              <a:lnSpc>
                <a:spcPct val="100000"/>
              </a:lnSpc>
              <a:spcBef>
                <a:spcPts val="600"/>
              </a:spcBef>
              <a:spcAft>
                <a:spcPts val="600"/>
              </a:spcAft>
              <a:buFont typeface="Symbol" pitchFamily="2" charset="2"/>
              <a:buChar char=""/>
            </a:pPr>
            <a:r>
              <a:rPr lang="en-US" sz="3800" b="1" u="sng" dirty="0">
                <a:solidFill>
                  <a:srgbClr val="750000"/>
                </a:solidFill>
                <a:effectLst/>
                <a:ea typeface="Calibri" panose="020F0502020204030204" pitchFamily="34" charset="0"/>
                <a:cs typeface="Times New Roman" panose="02020603050405020304" pitchFamily="18" charset="0"/>
              </a:rPr>
              <a:t>Drug Approval at FDA Is Also Crucial</a:t>
            </a:r>
          </a:p>
          <a:p>
            <a:pPr marL="742950" marR="0" lvl="1" indent="-285750">
              <a:lnSpc>
                <a:spcPct val="100000"/>
              </a:lnSpc>
              <a:spcBef>
                <a:spcPts val="600"/>
              </a:spcBef>
              <a:spcAft>
                <a:spcPts val="600"/>
              </a:spcAft>
              <a:buFont typeface="Courier New" panose="02070309020205020404" pitchFamily="49" charset="0"/>
              <a:buChar char="o"/>
            </a:pPr>
            <a:r>
              <a:rPr lang="en-US" sz="3800" dirty="0">
                <a:solidFill>
                  <a:srgbClr val="750000"/>
                </a:solidFill>
                <a:effectLst/>
                <a:ea typeface="Calibri" panose="020F0502020204030204" pitchFamily="34" charset="0"/>
                <a:cs typeface="Times New Roman" panose="02020603050405020304" pitchFamily="18" charset="0"/>
              </a:rPr>
              <a:t>The </a:t>
            </a:r>
            <a:r>
              <a:rPr lang="en-US" sz="3800" b="1" dirty="0">
                <a:solidFill>
                  <a:srgbClr val="750000"/>
                </a:solidFill>
                <a:effectLst/>
                <a:ea typeface="Calibri" panose="020F0502020204030204" pitchFamily="34" charset="0"/>
                <a:cs typeface="Times New Roman" panose="02020603050405020304" pitchFamily="18" charset="0"/>
              </a:rPr>
              <a:t>FDA</a:t>
            </a:r>
            <a:r>
              <a:rPr lang="en-US" sz="3800" dirty="0">
                <a:solidFill>
                  <a:srgbClr val="750000"/>
                </a:solidFill>
                <a:effectLst/>
                <a:ea typeface="Calibri" panose="020F0502020204030204" pitchFamily="34" charset="0"/>
                <a:cs typeface="Times New Roman" panose="02020603050405020304" pitchFamily="18" charset="0"/>
              </a:rPr>
              <a:t> (Food &amp; Drug Administration) is responsible for </a:t>
            </a:r>
            <a:r>
              <a:rPr lang="en-US" sz="3800" i="1" dirty="0">
                <a:solidFill>
                  <a:srgbClr val="750000"/>
                </a:solidFill>
                <a:effectLst/>
                <a:ea typeface="Calibri" panose="020F0502020204030204" pitchFamily="34" charset="0"/>
                <a:cs typeface="Times New Roman" panose="02020603050405020304" pitchFamily="18" charset="0"/>
              </a:rPr>
              <a:t>protecting public health</a:t>
            </a:r>
            <a:r>
              <a:rPr lang="en-US" sz="3800" dirty="0">
                <a:solidFill>
                  <a:srgbClr val="750000"/>
                </a:solidFill>
                <a:effectLst/>
                <a:ea typeface="Calibri" panose="020F0502020204030204" pitchFamily="34" charset="0"/>
                <a:cs typeface="Times New Roman" panose="02020603050405020304" pitchFamily="18" charset="0"/>
              </a:rPr>
              <a:t>.</a:t>
            </a:r>
          </a:p>
          <a:p>
            <a:pPr marL="742950" marR="0" lvl="1" indent="-285750">
              <a:lnSpc>
                <a:spcPct val="100000"/>
              </a:lnSpc>
              <a:spcBef>
                <a:spcPts val="600"/>
              </a:spcBef>
              <a:spcAft>
                <a:spcPts val="600"/>
              </a:spcAft>
              <a:buFont typeface="Courier New" panose="02070309020205020404" pitchFamily="49" charset="0"/>
              <a:buChar char="o"/>
            </a:pPr>
            <a:r>
              <a:rPr lang="en-US" sz="3800" dirty="0">
                <a:solidFill>
                  <a:srgbClr val="750000"/>
                </a:solidFill>
                <a:ea typeface="Calibri" panose="020F0502020204030204" pitchFamily="34" charset="0"/>
                <a:cs typeface="Times New Roman" panose="02020603050405020304" pitchFamily="18" charset="0"/>
              </a:rPr>
              <a:t>FDA regulates</a:t>
            </a:r>
            <a:r>
              <a:rPr lang="en-US" sz="3800" dirty="0">
                <a:solidFill>
                  <a:srgbClr val="750000"/>
                </a:solidFill>
                <a:effectLst/>
                <a:ea typeface="Calibri" panose="020F0502020204030204" pitchFamily="34" charset="0"/>
                <a:cs typeface="Times New Roman" panose="02020603050405020304" pitchFamily="18" charset="0"/>
              </a:rPr>
              <a:t> human drugs and biological products, animal drugs, medical devices, tobacco products, food (including animal food), cosmetics, and electronic products that emit radiation.</a:t>
            </a:r>
          </a:p>
          <a:p>
            <a:pPr marL="742950" marR="0" lvl="1" indent="-285750">
              <a:lnSpc>
                <a:spcPct val="100000"/>
              </a:lnSpc>
              <a:spcBef>
                <a:spcPts val="600"/>
              </a:spcBef>
              <a:spcAft>
                <a:spcPts val="600"/>
              </a:spcAft>
              <a:buFont typeface="Courier New" panose="02070309020205020404" pitchFamily="49" charset="0"/>
              <a:buChar char="o"/>
            </a:pPr>
            <a:r>
              <a:rPr lang="en-US" sz="3800" dirty="0">
                <a:solidFill>
                  <a:srgbClr val="750000"/>
                </a:solidFill>
                <a:effectLst/>
                <a:ea typeface="Calibri" panose="020F0502020204030204" pitchFamily="34" charset="0"/>
                <a:cs typeface="Times New Roman" panose="02020603050405020304" pitchFamily="18" charset="0"/>
              </a:rPr>
              <a:t>With FDA approval, the therapeutics and medical devices are allowed for sale.</a:t>
            </a:r>
          </a:p>
          <a:p>
            <a:pPr marL="742950" marR="0" lvl="1" indent="-285750">
              <a:lnSpc>
                <a:spcPct val="100000"/>
              </a:lnSpc>
              <a:spcBef>
                <a:spcPts val="600"/>
              </a:spcBef>
              <a:spcAft>
                <a:spcPts val="600"/>
              </a:spcAft>
              <a:buFont typeface="Courier New" panose="02070309020205020404" pitchFamily="49" charset="0"/>
              <a:buChar char="o"/>
            </a:pPr>
            <a:r>
              <a:rPr lang="en-US" sz="3800" b="1" dirty="0">
                <a:solidFill>
                  <a:srgbClr val="750000"/>
                </a:solidFill>
                <a:effectLst/>
                <a:ea typeface="Calibri" panose="020F0502020204030204" pitchFamily="34" charset="0"/>
                <a:cs typeface="Times New Roman" panose="02020603050405020304" pitchFamily="18" charset="0"/>
              </a:rPr>
              <a:t>Small molecules </a:t>
            </a:r>
            <a:r>
              <a:rPr lang="en-US" sz="3800" dirty="0">
                <a:solidFill>
                  <a:srgbClr val="750000"/>
                </a:solidFill>
                <a:effectLst/>
                <a:ea typeface="Calibri" panose="020F0502020204030204" pitchFamily="34" charset="0"/>
                <a:cs typeface="Times New Roman" panose="02020603050405020304" pitchFamily="18" charset="0"/>
              </a:rPr>
              <a:t>- under Center for </a:t>
            </a:r>
            <a:r>
              <a:rPr lang="en-US" sz="3800" u="sng" dirty="0">
                <a:solidFill>
                  <a:srgbClr val="750000"/>
                </a:solidFill>
                <a:effectLst/>
                <a:ea typeface="Calibri" panose="020F0502020204030204" pitchFamily="34" charset="0"/>
                <a:cs typeface="Times New Roman" panose="02020603050405020304" pitchFamily="18" charset="0"/>
              </a:rPr>
              <a:t>Drug</a:t>
            </a:r>
            <a:r>
              <a:rPr lang="en-US" sz="3800" dirty="0">
                <a:solidFill>
                  <a:srgbClr val="750000"/>
                </a:solidFill>
                <a:effectLst/>
                <a:ea typeface="Calibri" panose="020F0502020204030204" pitchFamily="34" charset="0"/>
                <a:cs typeface="Times New Roman" panose="02020603050405020304" pitchFamily="18" charset="0"/>
              </a:rPr>
              <a:t> Evaluation and Research (</a:t>
            </a:r>
            <a:r>
              <a:rPr lang="en-US" sz="3800" b="1" dirty="0">
                <a:solidFill>
                  <a:srgbClr val="750000"/>
                </a:solidFill>
                <a:effectLst/>
                <a:ea typeface="Calibri" panose="020F0502020204030204" pitchFamily="34" charset="0"/>
                <a:cs typeface="Times New Roman" panose="02020603050405020304" pitchFamily="18" charset="0"/>
              </a:rPr>
              <a:t>CDER</a:t>
            </a:r>
            <a:r>
              <a:rPr lang="en-US" sz="3800" dirty="0">
                <a:solidFill>
                  <a:srgbClr val="750000"/>
                </a:solidFill>
                <a:effectLst/>
                <a:ea typeface="Calibri" panose="020F0502020204030204" pitchFamily="34" charset="0"/>
                <a:cs typeface="Times New Roman" panose="02020603050405020304" pitchFamily="18" charset="0"/>
              </a:rPr>
              <a:t>).</a:t>
            </a:r>
          </a:p>
          <a:p>
            <a:pPr marL="742950" marR="0" lvl="1" indent="-285750">
              <a:lnSpc>
                <a:spcPct val="100000"/>
              </a:lnSpc>
              <a:spcBef>
                <a:spcPts val="600"/>
              </a:spcBef>
              <a:spcAft>
                <a:spcPts val="600"/>
              </a:spcAft>
              <a:buFont typeface="Courier New" panose="02070309020205020404" pitchFamily="49" charset="0"/>
              <a:buChar char="o"/>
            </a:pPr>
            <a:r>
              <a:rPr lang="en-US" sz="3800" b="1" dirty="0">
                <a:solidFill>
                  <a:srgbClr val="750000"/>
                </a:solidFill>
                <a:effectLst/>
                <a:ea typeface="Calibri" panose="020F0502020204030204" pitchFamily="34" charset="0"/>
                <a:cs typeface="Times New Roman" panose="02020603050405020304" pitchFamily="18" charset="0"/>
              </a:rPr>
              <a:t>Biologics</a:t>
            </a:r>
            <a:r>
              <a:rPr lang="en-US" sz="3800" dirty="0">
                <a:solidFill>
                  <a:srgbClr val="750000"/>
                </a:solidFill>
                <a:effectLst/>
                <a:ea typeface="Calibri" panose="020F0502020204030204" pitchFamily="34" charset="0"/>
                <a:cs typeface="Times New Roman" panose="02020603050405020304" pitchFamily="18" charset="0"/>
              </a:rPr>
              <a:t> – under Center for </a:t>
            </a:r>
            <a:r>
              <a:rPr lang="en-US" sz="3800" u="sng" dirty="0">
                <a:solidFill>
                  <a:srgbClr val="750000"/>
                </a:solidFill>
                <a:effectLst/>
                <a:ea typeface="Calibri" panose="020F0502020204030204" pitchFamily="34" charset="0"/>
                <a:cs typeface="Times New Roman" panose="02020603050405020304" pitchFamily="18" charset="0"/>
              </a:rPr>
              <a:t>Biologics</a:t>
            </a:r>
            <a:r>
              <a:rPr lang="en-US" sz="3800" dirty="0">
                <a:solidFill>
                  <a:srgbClr val="750000"/>
                </a:solidFill>
                <a:effectLst/>
                <a:ea typeface="Calibri" panose="020F0502020204030204" pitchFamily="34" charset="0"/>
                <a:cs typeface="Times New Roman" panose="02020603050405020304" pitchFamily="18" charset="0"/>
              </a:rPr>
              <a:t> Evaluation and Research (</a:t>
            </a:r>
            <a:r>
              <a:rPr lang="en-US" sz="3800" b="1" dirty="0">
                <a:solidFill>
                  <a:srgbClr val="750000"/>
                </a:solidFill>
                <a:effectLst/>
                <a:ea typeface="Calibri" panose="020F0502020204030204" pitchFamily="34" charset="0"/>
                <a:cs typeface="Times New Roman" panose="02020603050405020304" pitchFamily="18" charset="0"/>
              </a:rPr>
              <a:t>CBER</a:t>
            </a:r>
            <a:r>
              <a:rPr lang="en-US" sz="3800" dirty="0">
                <a:solidFill>
                  <a:srgbClr val="750000"/>
                </a:solidFill>
                <a:effectLst/>
                <a:ea typeface="Calibri" panose="020F0502020204030204" pitchFamily="34" charset="0"/>
                <a:cs typeface="Times New Roman" panose="02020603050405020304" pitchFamily="18" charset="0"/>
              </a:rPr>
              <a:t>).</a:t>
            </a:r>
          </a:p>
          <a:p>
            <a:pPr marL="742950" marR="0" lvl="1" indent="-285750">
              <a:lnSpc>
                <a:spcPct val="100000"/>
              </a:lnSpc>
              <a:spcBef>
                <a:spcPts val="600"/>
              </a:spcBef>
              <a:spcAft>
                <a:spcPts val="600"/>
              </a:spcAft>
              <a:buFont typeface="Courier New" panose="02070309020205020404" pitchFamily="49" charset="0"/>
              <a:buChar char="o"/>
            </a:pPr>
            <a:r>
              <a:rPr lang="en-US" sz="3800" b="1" dirty="0">
                <a:solidFill>
                  <a:srgbClr val="750000"/>
                </a:solidFill>
                <a:effectLst/>
                <a:ea typeface="Calibri" panose="020F0502020204030204" pitchFamily="34" charset="0"/>
                <a:cs typeface="Times New Roman" panose="02020603050405020304" pitchFamily="18" charset="0"/>
              </a:rPr>
              <a:t>Medical devices </a:t>
            </a:r>
            <a:r>
              <a:rPr lang="en-US" sz="3800" dirty="0">
                <a:solidFill>
                  <a:srgbClr val="750000"/>
                </a:solidFill>
                <a:effectLst/>
                <a:ea typeface="Calibri" panose="020F0502020204030204" pitchFamily="34" charset="0"/>
                <a:cs typeface="Times New Roman" panose="02020603050405020304" pitchFamily="18" charset="0"/>
              </a:rPr>
              <a:t>– under Center for </a:t>
            </a:r>
            <a:r>
              <a:rPr lang="en-US" sz="3800" u="sng" dirty="0">
                <a:solidFill>
                  <a:srgbClr val="750000"/>
                </a:solidFill>
                <a:effectLst/>
                <a:ea typeface="Calibri" panose="020F0502020204030204" pitchFamily="34" charset="0"/>
                <a:cs typeface="Times New Roman" panose="02020603050405020304" pitchFamily="18" charset="0"/>
              </a:rPr>
              <a:t>Devices</a:t>
            </a:r>
            <a:r>
              <a:rPr lang="en-US" sz="3800" dirty="0">
                <a:solidFill>
                  <a:srgbClr val="750000"/>
                </a:solidFill>
                <a:effectLst/>
                <a:ea typeface="Calibri" panose="020F0502020204030204" pitchFamily="34" charset="0"/>
                <a:cs typeface="Times New Roman" panose="02020603050405020304" pitchFamily="18" charset="0"/>
              </a:rPr>
              <a:t> and Radiological Health (</a:t>
            </a:r>
            <a:r>
              <a:rPr lang="en-US" sz="3800" b="1" dirty="0">
                <a:solidFill>
                  <a:srgbClr val="750000"/>
                </a:solidFill>
                <a:effectLst/>
                <a:ea typeface="Calibri" panose="020F0502020204030204" pitchFamily="34" charset="0"/>
                <a:cs typeface="Times New Roman" panose="02020603050405020304" pitchFamily="18" charset="0"/>
              </a:rPr>
              <a:t>CDRH</a:t>
            </a:r>
            <a:r>
              <a:rPr lang="en-US" sz="3800" dirty="0">
                <a:solidFill>
                  <a:srgbClr val="750000"/>
                </a:solidFill>
                <a:effectLst/>
                <a:ea typeface="Calibri" panose="020F0502020204030204" pitchFamily="34" charset="0"/>
                <a:cs typeface="Times New Roman" panose="02020603050405020304" pitchFamily="18" charset="0"/>
              </a:rPr>
              <a:t>).</a:t>
            </a:r>
          </a:p>
          <a:p>
            <a:pPr marL="742950" marR="0" lvl="1" indent="-285750">
              <a:lnSpc>
                <a:spcPct val="100000"/>
              </a:lnSpc>
              <a:spcBef>
                <a:spcPts val="600"/>
              </a:spcBef>
              <a:spcAft>
                <a:spcPts val="600"/>
              </a:spcAft>
              <a:buFont typeface="Courier New" panose="02070309020205020404" pitchFamily="49" charset="0"/>
              <a:buChar char="o"/>
            </a:pPr>
            <a:endParaRPr lang="en-US" sz="3600" dirty="0">
              <a:solidFill>
                <a:srgbClr val="750000"/>
              </a:solidFill>
              <a:effectLst/>
              <a:ea typeface="Calibri" panose="020F0502020204030204" pitchFamily="34" charset="0"/>
              <a:cs typeface="Times New Roman" panose="02020603050405020304" pitchFamily="18" charset="0"/>
            </a:endParaRPr>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4</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Tree>
    <p:extLst>
      <p:ext uri="{BB962C8B-B14F-4D97-AF65-F5344CB8AC3E}">
        <p14:creationId xmlns:p14="http://schemas.microsoft.com/office/powerpoint/2010/main" val="310741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681037"/>
            <a:ext cx="10515600" cy="1325563"/>
          </a:xfrm>
        </p:spPr>
        <p:txBody>
          <a:bodyPr>
            <a:normAutofit/>
          </a:bodyPr>
          <a:lstStyle/>
          <a:p>
            <a:pPr algn="ctr"/>
            <a:r>
              <a:rPr lang="en-US" sz="3600" b="1" dirty="0">
                <a:solidFill>
                  <a:srgbClr val="0070C0"/>
                </a:solidFill>
                <a:latin typeface="+mn-lt"/>
              </a:rPr>
              <a:t>C. Our World Under COVID</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40</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7" name="Content Placeholder 6">
            <a:extLst>
              <a:ext uri="{FF2B5EF4-FFF2-40B4-BE49-F238E27FC236}">
                <a16:creationId xmlns:a16="http://schemas.microsoft.com/office/drawing/2014/main" id="{912A7739-8A09-F7A7-2FD0-5CE364883E30}"/>
              </a:ext>
            </a:extLst>
          </p:cNvPr>
          <p:cNvSpPr>
            <a:spLocks noGrp="1"/>
          </p:cNvSpPr>
          <p:nvPr>
            <p:ph idx="1"/>
          </p:nvPr>
        </p:nvSpPr>
        <p:spPr>
          <a:xfrm>
            <a:off x="838200" y="2005806"/>
            <a:ext cx="10515600" cy="3573472"/>
          </a:xfrm>
        </p:spPr>
        <p:txBody>
          <a:bodyPr>
            <a:normAutofit/>
          </a:bodyPr>
          <a:lstStyle/>
          <a:p>
            <a:pPr marL="342900" marR="0" lvl="0" indent="-342900">
              <a:spcBef>
                <a:spcPts val="600"/>
              </a:spcBef>
              <a:spcAft>
                <a:spcPts val="600"/>
              </a:spcAft>
              <a:buFont typeface="Symbol" pitchFamily="2" charset="2"/>
              <a:buChar char=""/>
            </a:pPr>
            <a:r>
              <a:rPr lang="en-US"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FDA Emergency Use Authorization of COVID Therapeutics</a:t>
            </a:r>
          </a:p>
          <a:p>
            <a:pPr marL="742950" marR="0" lvl="1" indent="-285750">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Gilead Remdesivir (</a:t>
            </a:r>
            <a:r>
              <a:rPr lang="en-US" sz="2800"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Veklury</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 a repurposed antiviral drug </a:t>
            </a:r>
          </a:p>
          <a:p>
            <a:pPr marL="742950" marR="0" lvl="1" indent="-285750">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Pfizer </a:t>
            </a:r>
            <a:r>
              <a:rPr lang="en-US" sz="2800"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PAXLOVID</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a:solidFill>
                  <a:srgbClr val="750000"/>
                </a:solidFill>
                <a:latin typeface="Calibri" panose="020F0502020204030204" pitchFamily="34" charset="0"/>
                <a:ea typeface="Calibri" panose="020F0502020204030204" pitchFamily="34" charset="0"/>
                <a:cs typeface="Times New Roman" panose="02020603050405020304" pitchFamily="18" charset="0"/>
              </a:rPr>
              <a:t>N</a:t>
            </a:r>
            <a:r>
              <a:rPr lang="en-US" sz="2800"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irmatrelvir</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co-packaged with </a:t>
            </a:r>
            <a:r>
              <a:rPr lang="en-US" sz="2800"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Ritonavir</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Eli Lilly </a:t>
            </a:r>
            <a:r>
              <a:rPr lang="en-US" sz="2800" i="1" dirty="0">
                <a:solidFill>
                  <a:srgbClr val="750000"/>
                </a:solidFill>
                <a:latin typeface="Calibri" panose="020F0502020204030204" pitchFamily="34" charset="0"/>
                <a:ea typeface="Calibri" panose="020F0502020204030204" pitchFamily="34" charset="0"/>
                <a:cs typeface="Times New Roman" panose="02020603050405020304" pitchFamily="18" charset="0"/>
              </a:rPr>
              <a:t>B</a:t>
            </a:r>
            <a:r>
              <a:rPr lang="en-US" sz="2800"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ebtelovimab</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(monoclinal antibody)</a:t>
            </a:r>
          </a:p>
          <a:p>
            <a:pPr marL="742950" marR="0" lvl="1" indent="-285750">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AstraZeneca </a:t>
            </a:r>
            <a:r>
              <a:rPr lang="en-US" sz="2800"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EVUSHELD</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(tixagevimab co-packaged with cilgavimab) monoclinal antibody</a:t>
            </a:r>
          </a:p>
        </p:txBody>
      </p:sp>
    </p:spTree>
    <p:extLst>
      <p:ext uri="{BB962C8B-B14F-4D97-AF65-F5344CB8AC3E}">
        <p14:creationId xmlns:p14="http://schemas.microsoft.com/office/powerpoint/2010/main" val="3658540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681037"/>
            <a:ext cx="10515600" cy="1325563"/>
          </a:xfrm>
        </p:spPr>
        <p:txBody>
          <a:bodyPr>
            <a:normAutofit/>
          </a:bodyPr>
          <a:lstStyle/>
          <a:p>
            <a:pPr algn="ctr"/>
            <a:r>
              <a:rPr lang="en-US" sz="3600" b="1" dirty="0">
                <a:solidFill>
                  <a:srgbClr val="0070C0"/>
                </a:solidFill>
                <a:latin typeface="+mn-lt"/>
              </a:rPr>
              <a:t>D. Conclusion</a:t>
            </a:r>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41</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7" name="Content Placeholder 6">
            <a:extLst>
              <a:ext uri="{FF2B5EF4-FFF2-40B4-BE49-F238E27FC236}">
                <a16:creationId xmlns:a16="http://schemas.microsoft.com/office/drawing/2014/main" id="{912A7739-8A09-F7A7-2FD0-5CE364883E30}"/>
              </a:ext>
            </a:extLst>
          </p:cNvPr>
          <p:cNvSpPr>
            <a:spLocks noGrp="1"/>
          </p:cNvSpPr>
          <p:nvPr>
            <p:ph idx="1"/>
          </p:nvPr>
        </p:nvSpPr>
        <p:spPr>
          <a:xfrm>
            <a:off x="838200" y="1627184"/>
            <a:ext cx="10515600" cy="4479529"/>
          </a:xfrm>
        </p:spPr>
        <p:txBody>
          <a:bodyPr>
            <a:noAutofit/>
          </a:bodyPr>
          <a:lstStyle/>
          <a:p>
            <a:pPr marL="342900" marR="0" lvl="0" indent="-342900">
              <a:lnSpc>
                <a:spcPct val="110000"/>
              </a:lnSpc>
              <a:spcBef>
                <a:spcPts val="600"/>
              </a:spcBef>
              <a:spcAft>
                <a:spcPts val="600"/>
              </a:spcAft>
              <a:buFont typeface="Symbol" pitchFamily="2" charset="2"/>
              <a:buChar char=""/>
            </a:pPr>
            <a:r>
              <a:rPr lang="en-US" sz="24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Before</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the COVID pandemic, drug regulation was a long process.</a:t>
            </a:r>
          </a:p>
          <a:p>
            <a:pPr marL="342900" marR="0" lvl="0" indent="-342900">
              <a:lnSpc>
                <a:spcPct val="110000"/>
              </a:lnSpc>
              <a:spcBef>
                <a:spcPts val="600"/>
              </a:spcBef>
              <a:spcAft>
                <a:spcPts val="600"/>
              </a:spcAft>
              <a:buFont typeface="Symbol" pitchFamily="2" charset="2"/>
              <a:buChar char=""/>
            </a:pPr>
            <a:r>
              <a:rPr lang="en-US" sz="2400" u="sng" dirty="0">
                <a:solidFill>
                  <a:srgbClr val="750000"/>
                </a:solidFill>
                <a:latin typeface="Calibri" panose="020F0502020204030204" pitchFamily="34" charset="0"/>
                <a:ea typeface="Calibri" panose="020F0502020204030204" pitchFamily="34" charset="0"/>
                <a:cs typeface="Times New Roman" panose="02020603050405020304" pitchFamily="18" charset="0"/>
              </a:rPr>
              <a:t>During</a:t>
            </a:r>
            <a:r>
              <a:rPr lang="en-US" sz="2400" dirty="0">
                <a:solidFill>
                  <a:srgbClr val="750000"/>
                </a:solidFill>
                <a:latin typeface="Calibri" panose="020F0502020204030204" pitchFamily="34" charset="0"/>
                <a:ea typeface="Calibri" panose="020F0502020204030204" pitchFamily="34" charset="0"/>
                <a:cs typeface="Times New Roman" panose="02020603050405020304" pitchFamily="18" charset="0"/>
              </a:rPr>
              <a:t> the </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COVID pandemic, lightning speed regulatory approval was installed.</a:t>
            </a:r>
          </a:p>
          <a:p>
            <a:pPr marL="342900" marR="0" lvl="0" indent="-342900">
              <a:lnSpc>
                <a:spcPct val="110000"/>
              </a:lnSpc>
              <a:spcBef>
                <a:spcPts val="600"/>
              </a:spcBef>
              <a:spcAft>
                <a:spcPts val="600"/>
              </a:spcAft>
              <a:buFont typeface="Symbol" pitchFamily="2" charset="2"/>
              <a:buChar char=""/>
            </a:pPr>
            <a:r>
              <a:rPr lang="en-US" sz="24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After</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the COVID pandemic, what </a:t>
            </a:r>
            <a:r>
              <a:rPr lang="en-US" sz="2400" dirty="0">
                <a:solidFill>
                  <a:srgbClr val="750000"/>
                </a:solidFill>
                <a:latin typeface="Calibri" panose="020F0502020204030204" pitchFamily="34" charset="0"/>
                <a:ea typeface="Calibri" panose="020F0502020204030204" pitchFamily="34" charset="0"/>
                <a:cs typeface="Times New Roman" panose="02020603050405020304" pitchFamily="18" charset="0"/>
              </a:rPr>
              <a:t>about </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patents and drug approval?</a:t>
            </a:r>
          </a:p>
          <a:p>
            <a:pPr marL="342900" indent="-342900">
              <a:lnSpc>
                <a:spcPct val="110000"/>
              </a:lnSpc>
              <a:spcBef>
                <a:spcPts val="600"/>
              </a:spcBef>
              <a:spcAft>
                <a:spcPts val="600"/>
              </a:spcAft>
              <a:buFont typeface="Symbol" pitchFamily="2" charset="2"/>
              <a:buChar char=""/>
            </a:pP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We still face issues in funding, effective market protection, and consistency. </a:t>
            </a:r>
          </a:p>
          <a:p>
            <a:pPr marL="342900" indent="-342900">
              <a:lnSpc>
                <a:spcPct val="110000"/>
              </a:lnSpc>
              <a:spcBef>
                <a:spcPts val="600"/>
              </a:spcBef>
              <a:spcAft>
                <a:spcPts val="600"/>
              </a:spcAft>
              <a:buFont typeface="Symbol" pitchFamily="2" charset="2"/>
              <a:buChar char=""/>
            </a:pP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The Chinese word for “</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CRISIS</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has two parts: “</a:t>
            </a:r>
            <a:r>
              <a:rPr lang="en-US" sz="2400" b="1" dirty="0">
                <a:solidFill>
                  <a:srgbClr val="750000"/>
                </a:solidFill>
                <a:effectLst/>
                <a:ea typeface="Calibri" panose="020F0502020204030204" pitchFamily="34" charset="0"/>
                <a:cs typeface="Times New Roman" panose="02020603050405020304" pitchFamily="18" charset="0"/>
              </a:rPr>
              <a:t>DANGER</a:t>
            </a:r>
            <a:r>
              <a:rPr lang="en-US" sz="2400" dirty="0">
                <a:solidFill>
                  <a:srgbClr val="750000"/>
                </a:solidFill>
                <a:effectLst/>
                <a:ea typeface="Calibri" panose="020F0502020204030204" pitchFamily="34" charset="0"/>
                <a:cs typeface="Times New Roman" panose="02020603050405020304" pitchFamily="18" charset="0"/>
              </a:rPr>
              <a:t>” and “</a:t>
            </a:r>
            <a:r>
              <a:rPr lang="en-US" sz="2400" b="1" dirty="0">
                <a:solidFill>
                  <a:srgbClr val="750000"/>
                </a:solidFill>
                <a:effectLst/>
                <a:ea typeface="Calibri" panose="020F0502020204030204" pitchFamily="34" charset="0"/>
                <a:cs typeface="Times New Roman" panose="02020603050405020304" pitchFamily="18" charset="0"/>
              </a:rPr>
              <a:t>OPPORTUNITY</a:t>
            </a:r>
            <a:r>
              <a:rPr lang="en-US" sz="2400" dirty="0">
                <a:solidFill>
                  <a:srgbClr val="750000"/>
                </a:solidFill>
                <a:effectLst/>
                <a:ea typeface="Calibri" panose="020F0502020204030204" pitchFamily="34" charset="0"/>
                <a:cs typeface="Times New Roman" panose="02020603050405020304" pitchFamily="18" charset="0"/>
              </a:rPr>
              <a:t>”.</a:t>
            </a:r>
          </a:p>
          <a:p>
            <a:pPr marL="342900" marR="0" lvl="0" indent="-342900">
              <a:lnSpc>
                <a:spcPct val="110000"/>
              </a:lnSpc>
              <a:spcBef>
                <a:spcPts val="600"/>
              </a:spcBef>
              <a:spcAft>
                <a:spcPts val="600"/>
              </a:spcAft>
              <a:buFont typeface="Symbol" pitchFamily="2" charset="2"/>
              <a:buChar char=""/>
            </a:pP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Let’s hope that these challenges</a:t>
            </a:r>
            <a:r>
              <a:rPr lang="en-US" sz="2400" dirty="0">
                <a:solidFill>
                  <a:srgbClr val="75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will lead to new opportunities</a:t>
            </a:r>
            <a:r>
              <a:rPr lang="en-US" sz="2400" dirty="0">
                <a:solidFill>
                  <a:srgbClr val="750000"/>
                </a:solidFill>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creative </a:t>
            </a:r>
            <a:r>
              <a:rPr lang="en-US" sz="2400" b="1" dirty="0">
                <a:solidFill>
                  <a:srgbClr val="750000"/>
                </a:solidFill>
                <a:latin typeface="Calibri" panose="020F0502020204030204" pitchFamily="34" charset="0"/>
                <a:ea typeface="Calibri" panose="020F0502020204030204" pitchFamily="34" charset="0"/>
                <a:cs typeface="Times New Roman" panose="02020603050405020304" pitchFamily="18" charset="0"/>
              </a:rPr>
              <a:t>innovation</a:t>
            </a:r>
            <a:r>
              <a:rPr lang="en-US" sz="2400" dirty="0">
                <a:solidFill>
                  <a:srgbClr val="75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smarter thinking</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24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friendlier cooperation</a:t>
            </a: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10000"/>
              </a:lnSpc>
              <a:spcBef>
                <a:spcPts val="600"/>
              </a:spcBef>
              <a:spcAft>
                <a:spcPts val="600"/>
              </a:spcAft>
              <a:buFont typeface="Symbol" pitchFamily="2" charset="2"/>
              <a:buChar char=""/>
            </a:pPr>
            <a:r>
              <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This </a:t>
            </a:r>
            <a:r>
              <a:rPr lang="en-US" sz="2400" dirty="0">
                <a:solidFill>
                  <a:srgbClr val="750000"/>
                </a:solidFill>
                <a:latin typeface="Calibri" panose="020F0502020204030204" pitchFamily="34" charset="0"/>
                <a:ea typeface="Calibri" panose="020F0502020204030204" pitchFamily="34" charset="0"/>
                <a:cs typeface="Times New Roman" panose="02020603050405020304" pitchFamily="18" charset="0"/>
              </a:rPr>
              <a:t>conference on “</a:t>
            </a:r>
            <a:r>
              <a:rPr lang="en-US" sz="2400" b="1"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IPR and Knowledge Driven Economy</a:t>
            </a:r>
            <a:r>
              <a:rPr lang="en-US" sz="2400" i="1" dirty="0">
                <a:solidFill>
                  <a:srgbClr val="75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750000"/>
                </a:solidFill>
                <a:latin typeface="Calibri" panose="020F0502020204030204" pitchFamily="34" charset="0"/>
                <a:ea typeface="Calibri" panose="020F0502020204030204" pitchFamily="34" charset="0"/>
                <a:cs typeface="Times New Roman" panose="02020603050405020304" pitchFamily="18" charset="0"/>
              </a:rPr>
              <a:t>is so crucial.</a:t>
            </a:r>
            <a:endPar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0000"/>
              </a:lnSpc>
              <a:spcBef>
                <a:spcPts val="600"/>
              </a:spcBef>
              <a:spcAft>
                <a:spcPts val="600"/>
              </a:spcAft>
              <a:buNone/>
            </a:pPr>
            <a:endPar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0790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42</a:t>
            </a:fld>
            <a:endParaRPr lang="en-US" dirty="0"/>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
        <p:nvSpPr>
          <p:cNvPr id="7" name="Content Placeholder 6">
            <a:extLst>
              <a:ext uri="{FF2B5EF4-FFF2-40B4-BE49-F238E27FC236}">
                <a16:creationId xmlns:a16="http://schemas.microsoft.com/office/drawing/2014/main" id="{912A7739-8A09-F7A7-2FD0-5CE364883E30}"/>
              </a:ext>
            </a:extLst>
          </p:cNvPr>
          <p:cNvSpPr>
            <a:spLocks noGrp="1"/>
          </p:cNvSpPr>
          <p:nvPr>
            <p:ph idx="1"/>
          </p:nvPr>
        </p:nvSpPr>
        <p:spPr>
          <a:xfrm>
            <a:off x="838200" y="1521418"/>
            <a:ext cx="10515600" cy="4318400"/>
          </a:xfrm>
        </p:spPr>
        <p:txBody>
          <a:bodyPr>
            <a:noAutofit/>
          </a:bodyPr>
          <a:lstStyle/>
          <a:p>
            <a:pPr algn="ctr">
              <a:buClr>
                <a:schemeClr val="accent1"/>
              </a:buClr>
              <a:buSzPct val="80000"/>
              <a:buFont typeface="Wingdings 2" charset="0"/>
              <a:buNone/>
            </a:pPr>
            <a:r>
              <a:rPr lang="en-US" sz="6000" b="1" dirty="0">
                <a:solidFill>
                  <a:srgbClr val="0070C0"/>
                </a:solidFill>
                <a:effectLst/>
                <a:latin typeface="Calibri"/>
                <a:cs typeface="Calibri"/>
              </a:rPr>
              <a:t>Thank You!</a:t>
            </a:r>
          </a:p>
          <a:p>
            <a:pPr>
              <a:buClr>
                <a:schemeClr val="accent1"/>
              </a:buClr>
              <a:buSzPct val="80000"/>
              <a:buFont typeface="Wingdings 2" charset="0"/>
              <a:buNone/>
            </a:pPr>
            <a:endParaRPr lang="en-US" sz="2800" b="1" dirty="0">
              <a:solidFill>
                <a:srgbClr val="750000"/>
              </a:solidFill>
              <a:effectLst/>
              <a:latin typeface="Calibri"/>
              <a:cs typeface="Calibri"/>
            </a:endParaRPr>
          </a:p>
          <a:p>
            <a:pPr>
              <a:buClr>
                <a:schemeClr val="accent1"/>
              </a:buClr>
              <a:buSzPct val="80000"/>
              <a:buFont typeface="Wingdings 2" charset="0"/>
              <a:buNone/>
            </a:pPr>
            <a:endParaRPr lang="en-US" sz="2800" b="1" dirty="0">
              <a:solidFill>
                <a:srgbClr val="750000"/>
              </a:solidFill>
              <a:effectLst/>
              <a:latin typeface="Calibri"/>
              <a:cs typeface="Calibri"/>
            </a:endParaRPr>
          </a:p>
          <a:p>
            <a:pPr algn="ctr">
              <a:buClr>
                <a:schemeClr val="accent1"/>
              </a:buClr>
              <a:buSzPct val="80000"/>
              <a:buFont typeface="Wingdings 2" charset="0"/>
              <a:buNone/>
            </a:pPr>
            <a:r>
              <a:rPr lang="en-US" sz="2400" b="1" dirty="0">
                <a:solidFill>
                  <a:srgbClr val="750000"/>
                </a:solidFill>
                <a:effectLst/>
                <a:latin typeface="Calibri"/>
                <a:cs typeface="Calibri"/>
              </a:rPr>
              <a:t>Harvest IP Law LLP </a:t>
            </a:r>
          </a:p>
          <a:p>
            <a:pPr algn="ctr">
              <a:buClr>
                <a:schemeClr val="accent1"/>
              </a:buClr>
              <a:buSzPct val="80000"/>
              <a:buFont typeface="Wingdings 2" charset="0"/>
              <a:buNone/>
            </a:pPr>
            <a:r>
              <a:rPr lang="en-US" sz="2400" dirty="0">
                <a:solidFill>
                  <a:srgbClr val="750000"/>
                </a:solidFill>
                <a:effectLst/>
                <a:latin typeface="Calibri"/>
                <a:cs typeface="Calibri"/>
              </a:rPr>
              <a:t>1455 Pennsylvania Avenue NW, Suite 400</a:t>
            </a:r>
          </a:p>
          <a:p>
            <a:pPr algn="ctr">
              <a:buClr>
                <a:schemeClr val="accent1"/>
              </a:buClr>
              <a:buSzPct val="80000"/>
              <a:buFont typeface="Wingdings 2" charset="0"/>
              <a:buNone/>
            </a:pPr>
            <a:r>
              <a:rPr lang="en-US" sz="2400" dirty="0">
                <a:solidFill>
                  <a:srgbClr val="750000"/>
                </a:solidFill>
                <a:effectLst/>
                <a:latin typeface="Calibri"/>
                <a:cs typeface="Calibri"/>
              </a:rPr>
              <a:t>Washington, DC 20004, U.S.A.</a:t>
            </a:r>
          </a:p>
          <a:p>
            <a:pPr algn="ctr">
              <a:buClr>
                <a:schemeClr val="accent1"/>
              </a:buClr>
              <a:buSzPct val="80000"/>
              <a:buFont typeface="Wingdings 2" charset="0"/>
              <a:buNone/>
            </a:pPr>
            <a:r>
              <a:rPr lang="en-US" sz="2400" dirty="0" err="1">
                <a:solidFill>
                  <a:srgbClr val="750000"/>
                </a:solidFill>
                <a:effectLst/>
                <a:latin typeface="Calibri"/>
                <a:cs typeface="Calibri"/>
              </a:rPr>
              <a:t>www.harvestiplaw.com</a:t>
            </a:r>
            <a:endParaRPr lang="en-US" sz="2400" dirty="0">
              <a:solidFill>
                <a:srgbClr val="750000"/>
              </a:solidFill>
              <a:effectLst/>
              <a:latin typeface="Calibri"/>
              <a:cs typeface="Calibri"/>
            </a:endParaRPr>
          </a:p>
          <a:p>
            <a:pPr marL="342900" marR="0" lvl="0" indent="-342900">
              <a:lnSpc>
                <a:spcPct val="110000"/>
              </a:lnSpc>
              <a:spcBef>
                <a:spcPts val="600"/>
              </a:spcBef>
              <a:spcAft>
                <a:spcPts val="600"/>
              </a:spcAft>
              <a:buFont typeface="Symbol" pitchFamily="2" charset="2"/>
              <a:buChar char=""/>
            </a:pPr>
            <a:endParaRPr lang="en-US" sz="24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3100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559787"/>
            <a:ext cx="10515600" cy="1325563"/>
          </a:xfrm>
        </p:spPr>
        <p:txBody>
          <a:bodyPr>
            <a:normAutofit/>
          </a:bodyPr>
          <a:lstStyle/>
          <a:p>
            <a:pPr algn="ctr"/>
            <a:r>
              <a:rPr lang="en-US" sz="3600" b="1" dirty="0">
                <a:solidFill>
                  <a:srgbClr val="0070C0"/>
                </a:solidFill>
                <a:latin typeface="+mn-lt"/>
              </a:rPr>
              <a:t>A. Background</a:t>
            </a:r>
          </a:p>
        </p:txBody>
      </p:sp>
      <p:sp>
        <p:nvSpPr>
          <p:cNvPr id="5" name="Content Placeholder 4">
            <a:extLst>
              <a:ext uri="{FF2B5EF4-FFF2-40B4-BE49-F238E27FC236}">
                <a16:creationId xmlns:a16="http://schemas.microsoft.com/office/drawing/2014/main" id="{11756457-111B-A475-3B28-2061DB926F32}"/>
              </a:ext>
            </a:extLst>
          </p:cNvPr>
          <p:cNvSpPr>
            <a:spLocks noGrp="1"/>
          </p:cNvSpPr>
          <p:nvPr>
            <p:ph idx="1"/>
          </p:nvPr>
        </p:nvSpPr>
        <p:spPr/>
        <p:txBody>
          <a:bodyPr>
            <a:normAutofit lnSpcReduction="10000"/>
          </a:bodyPr>
          <a:lstStyle/>
          <a:p>
            <a:pPr marL="342900" marR="0" lvl="0" indent="-342900">
              <a:spcBef>
                <a:spcPts val="600"/>
              </a:spcBef>
              <a:spcAft>
                <a:spcPts val="600"/>
              </a:spcAft>
              <a:buFont typeface="Symbol" pitchFamily="2" charset="2"/>
              <a:buChar char=""/>
            </a:pPr>
            <a:r>
              <a:rPr lang="en-US"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Reasons for the Current </a:t>
            </a:r>
            <a:r>
              <a:rPr lang="en-US" b="1" u="sng" dirty="0">
                <a:solidFill>
                  <a:srgbClr val="750000"/>
                </a:solidFill>
                <a:latin typeface="Calibri" panose="020F0502020204030204" pitchFamily="34" charset="0"/>
                <a:ea typeface="Calibri" panose="020F0502020204030204" pitchFamily="34" charset="0"/>
                <a:cs typeface="Times New Roman" panose="02020603050405020304" pitchFamily="18" charset="0"/>
              </a:rPr>
              <a:t>C</a:t>
            </a:r>
            <a:r>
              <a:rPr lang="en-US"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hallenges</a:t>
            </a:r>
          </a:p>
          <a:p>
            <a:pPr marL="742950" marR="0" lvl="1" indent="-285750">
              <a:spcBef>
                <a:spcPts val="600"/>
              </a:spcBef>
              <a:spcAft>
                <a:spcPts val="600"/>
              </a:spcAft>
              <a:buFont typeface="Courier New" panose="02070309020205020404" pitchFamily="49" charset="0"/>
              <a:buChar char="o"/>
            </a:pPr>
            <a:r>
              <a:rPr lang="en-US" sz="28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USPTO</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28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FDA</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are different agencies.</a:t>
            </a:r>
          </a:p>
          <a:p>
            <a:pPr marL="742950" marR="0" lvl="1" indent="-285750">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Patent attorneys (before the </a:t>
            </a:r>
            <a:r>
              <a:rPr lang="en-US" sz="2800" b="1" dirty="0">
                <a:solidFill>
                  <a:srgbClr val="750000"/>
                </a:solidFill>
                <a:latin typeface="Calibri" panose="020F0502020204030204" pitchFamily="34" charset="0"/>
                <a:ea typeface="Calibri" panose="020F0502020204030204" pitchFamily="34" charset="0"/>
                <a:cs typeface="Times New Roman" panose="02020603050405020304" pitchFamily="18" charset="0"/>
              </a:rPr>
              <a:t>USPTO</a:t>
            </a:r>
            <a:r>
              <a:rPr lang="en-US" sz="2800" dirty="0">
                <a:solidFill>
                  <a:srgbClr val="750000"/>
                </a:solidFill>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and regulatory experts (before the </a:t>
            </a:r>
            <a:r>
              <a:rPr lang="en-US" sz="28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FDA</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are different types of professionals.</a:t>
            </a:r>
          </a:p>
          <a:p>
            <a:pPr marL="742950" lvl="1" indent="-285750">
              <a:spcBef>
                <a:spcPts val="600"/>
              </a:spcBef>
              <a:spcAft>
                <a:spcPts val="600"/>
              </a:spcAft>
              <a:buFont typeface="Courier New" panose="02070309020205020404" pitchFamily="49" charset="0"/>
              <a:buChar char="o"/>
            </a:pPr>
            <a:r>
              <a:rPr lang="en-US" sz="28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Patents </a:t>
            </a:r>
            <a:r>
              <a:rPr lang="en-US" sz="2800" b="1" dirty="0">
                <a:solidFill>
                  <a:srgbClr val="750000"/>
                </a:solidFill>
                <a:latin typeface="Calibri" panose="020F0502020204030204" pitchFamily="34" charset="0"/>
                <a:ea typeface="Calibri" panose="020F0502020204030204" pitchFamily="34" charset="0"/>
                <a:cs typeface="Times New Roman" panose="02020603050405020304" pitchFamily="18" charset="0"/>
              </a:rPr>
              <a:t>rights </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and</a:t>
            </a:r>
            <a:r>
              <a:rPr lang="en-US" sz="28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drug exclusivity</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work in a similar fashion but are </a:t>
            </a:r>
            <a:r>
              <a:rPr lang="en-US" sz="2800"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distinct</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from one another and governed by different statutes.</a:t>
            </a:r>
            <a:endParaRPr lang="en-US" sz="2800" i="1" dirty="0">
              <a:solidFill>
                <a:srgbClr val="750000"/>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600"/>
              </a:spcBef>
              <a:spcAft>
                <a:spcPts val="600"/>
              </a:spcAft>
              <a:buFont typeface="Courier New" panose="02070309020205020404" pitchFamily="49" charset="0"/>
              <a:buChar char="o"/>
            </a:pPr>
            <a:r>
              <a:rPr lang="en-US" sz="2800" dirty="0">
                <a:solidFill>
                  <a:srgbClr val="750000"/>
                </a:solidFill>
                <a:latin typeface="Calibri" panose="020F0502020204030204" pitchFamily="34" charset="0"/>
                <a:ea typeface="Calibri" panose="020F0502020204030204" pitchFamily="34" charset="0"/>
                <a:cs typeface="Times New Roman" panose="02020603050405020304" pitchFamily="18" charset="0"/>
              </a:rPr>
              <a:t>Therefore, </a:t>
            </a:r>
            <a:r>
              <a:rPr lang="en-US" sz="2800" i="1" dirty="0">
                <a:solidFill>
                  <a:srgbClr val="750000"/>
                </a:solidFill>
                <a:latin typeface="Calibri" panose="020F0502020204030204" pitchFamily="34" charset="0"/>
                <a:ea typeface="Calibri" panose="020F0502020204030204" pitchFamily="34" charset="0"/>
                <a:cs typeface="Times New Roman" panose="02020603050405020304" pitchFamily="18" charset="0"/>
              </a:rPr>
              <a:t>s</a:t>
            </a:r>
            <a:r>
              <a:rPr lang="en-US" sz="2800"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trategic coordination </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of patent protection and drug approval is critical – </a:t>
            </a:r>
            <a:r>
              <a:rPr lang="en-US" sz="2800" b="1" i="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It requires a </a:t>
            </a:r>
            <a:r>
              <a:rPr lang="en-US" sz="2800" b="1" i="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conscious effort</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The result: either economic </a:t>
            </a:r>
            <a:r>
              <a:rPr lang="en-US" sz="28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advantages</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or economic </a:t>
            </a:r>
            <a:r>
              <a:rPr lang="en-US" sz="28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hardship</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5</a:t>
            </a:fld>
            <a:endParaRPr lang="en-US"/>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Tree>
    <p:extLst>
      <p:ext uri="{BB962C8B-B14F-4D97-AF65-F5344CB8AC3E}">
        <p14:creationId xmlns:p14="http://schemas.microsoft.com/office/powerpoint/2010/main" val="816841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559787"/>
            <a:ext cx="10515600" cy="1325563"/>
          </a:xfrm>
        </p:spPr>
        <p:txBody>
          <a:bodyPr>
            <a:normAutofit/>
          </a:bodyPr>
          <a:lstStyle/>
          <a:p>
            <a:pPr algn="ctr"/>
            <a:r>
              <a:rPr lang="en-US" sz="3600" b="1" dirty="0">
                <a:solidFill>
                  <a:srgbClr val="0070C0"/>
                </a:solidFill>
                <a:latin typeface="+mn-lt"/>
              </a:rPr>
              <a:t>A. Background</a:t>
            </a:r>
          </a:p>
        </p:txBody>
      </p:sp>
      <p:sp>
        <p:nvSpPr>
          <p:cNvPr id="5" name="Content Placeholder 4">
            <a:extLst>
              <a:ext uri="{FF2B5EF4-FFF2-40B4-BE49-F238E27FC236}">
                <a16:creationId xmlns:a16="http://schemas.microsoft.com/office/drawing/2014/main" id="{11756457-111B-A475-3B28-2061DB926F32}"/>
              </a:ext>
            </a:extLst>
          </p:cNvPr>
          <p:cNvSpPr>
            <a:spLocks noGrp="1"/>
          </p:cNvSpPr>
          <p:nvPr>
            <p:ph idx="1"/>
          </p:nvPr>
        </p:nvSpPr>
        <p:spPr/>
        <p:txBody>
          <a:bodyPr>
            <a:normAutofit/>
          </a:bodyPr>
          <a:lstStyle/>
          <a:p>
            <a:pPr marL="342900" marR="0" lvl="0" indent="-342900">
              <a:spcBef>
                <a:spcPts val="600"/>
              </a:spcBef>
              <a:spcAft>
                <a:spcPts val="600"/>
              </a:spcAft>
              <a:buFont typeface="Symbol" pitchFamily="2" charset="2"/>
              <a:buChar char=""/>
            </a:pPr>
            <a:r>
              <a:rPr lang="en-US"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Patent Rights by USPTO</a:t>
            </a:r>
          </a:p>
          <a:p>
            <a:pPr marL="742950" marR="0" lvl="1" indent="-285750">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Patents are a property right granted by the USPTO anytime during the development of a drug and can encompass a wide range of claims.  </a:t>
            </a:r>
          </a:p>
          <a:p>
            <a:pPr marL="742950" marR="0" lvl="1" indent="-285750">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Patent terms are set by statute.  </a:t>
            </a:r>
          </a:p>
          <a:p>
            <a:pPr marL="742950" marR="0" lvl="1" indent="-285750">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Currently, the term of a new patent is </a:t>
            </a:r>
            <a:r>
              <a:rPr lang="en-US" sz="28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20 years </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from the date on which the application for the patent was filed in the United States.  </a:t>
            </a:r>
          </a:p>
          <a:p>
            <a:pPr marL="742950" marR="0" lvl="1" indent="-285750">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Many other factors can affect the duration of a patent.</a:t>
            </a:r>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6</a:t>
            </a:fld>
            <a:endParaRPr lang="en-US"/>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Tree>
    <p:extLst>
      <p:ext uri="{BB962C8B-B14F-4D97-AF65-F5344CB8AC3E}">
        <p14:creationId xmlns:p14="http://schemas.microsoft.com/office/powerpoint/2010/main" val="3115515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559787"/>
            <a:ext cx="10515600" cy="1325563"/>
          </a:xfrm>
        </p:spPr>
        <p:txBody>
          <a:bodyPr>
            <a:normAutofit/>
          </a:bodyPr>
          <a:lstStyle/>
          <a:p>
            <a:pPr algn="ctr"/>
            <a:r>
              <a:rPr lang="en-US" sz="3600" b="1" dirty="0">
                <a:solidFill>
                  <a:srgbClr val="0070C0"/>
                </a:solidFill>
                <a:latin typeface="+mn-lt"/>
              </a:rPr>
              <a:t>A. Background</a:t>
            </a:r>
            <a:endParaRPr lang="en-US" sz="3600" dirty="0">
              <a:solidFill>
                <a:srgbClr val="0070C0"/>
              </a:solidFill>
              <a:latin typeface="+mn-lt"/>
            </a:endParaRPr>
          </a:p>
        </p:txBody>
      </p:sp>
      <p:sp>
        <p:nvSpPr>
          <p:cNvPr id="5" name="Content Placeholder 4">
            <a:extLst>
              <a:ext uri="{FF2B5EF4-FFF2-40B4-BE49-F238E27FC236}">
                <a16:creationId xmlns:a16="http://schemas.microsoft.com/office/drawing/2014/main" id="{11756457-111B-A475-3B28-2061DB926F32}"/>
              </a:ext>
            </a:extLst>
          </p:cNvPr>
          <p:cNvSpPr>
            <a:spLocks noGrp="1"/>
          </p:cNvSpPr>
          <p:nvPr>
            <p:ph idx="1"/>
          </p:nvPr>
        </p:nvSpPr>
        <p:spPr>
          <a:xfrm>
            <a:off x="838200" y="1591265"/>
            <a:ext cx="10515600" cy="4351338"/>
          </a:xfrm>
        </p:spPr>
        <p:txBody>
          <a:bodyPr>
            <a:normAutofit fontScale="92500" lnSpcReduction="10000"/>
          </a:bodyPr>
          <a:lstStyle/>
          <a:p>
            <a:pPr marL="342900" marR="0" lvl="0" indent="-342900">
              <a:spcBef>
                <a:spcPts val="600"/>
              </a:spcBef>
              <a:spcAft>
                <a:spcPts val="600"/>
              </a:spcAft>
              <a:buFont typeface="Symbol" pitchFamily="2" charset="2"/>
              <a:buChar char=""/>
            </a:pPr>
            <a:r>
              <a:rPr lang="en-US"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Exclusivity by FDA</a:t>
            </a:r>
          </a:p>
          <a:p>
            <a:pPr marL="742950" marR="0" lvl="1" indent="-285750">
              <a:lnSpc>
                <a:spcPct val="100000"/>
              </a:lnSpc>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Exclusivity is the </a:t>
            </a:r>
            <a:r>
              <a:rPr lang="en-US" sz="2800" i="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exclusive marketing rights </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granted by the FDA upon approval of a drug and may run concurrently with a patent but need not do so. </a:t>
            </a:r>
          </a:p>
          <a:p>
            <a:pPr marL="742950" marR="0" lvl="1" indent="-285750">
              <a:lnSpc>
                <a:spcPct val="100000"/>
              </a:lnSpc>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Exclusivity refers to certain </a:t>
            </a:r>
            <a:r>
              <a:rPr lang="en-US" sz="28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delays and prohibitions </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on approval of competitor drugs available under the statute that attach upon approval of a drug or of certain supplements.  </a:t>
            </a:r>
          </a:p>
          <a:p>
            <a:pPr marL="742950" marR="0" lvl="1" indent="-285750">
              <a:lnSpc>
                <a:spcPct val="100000"/>
              </a:lnSpc>
              <a:spcBef>
                <a:spcPts val="600"/>
              </a:spcBef>
              <a:spcAft>
                <a:spcPts val="600"/>
              </a:spcAft>
              <a:buFont typeface="Courier New" panose="02070309020205020404" pitchFamily="49" charset="0"/>
              <a:buChar char="o"/>
            </a:pP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 New </a:t>
            </a:r>
            <a:r>
              <a:rPr lang="en-US" sz="2800" dirty="0">
                <a:solidFill>
                  <a:srgbClr val="750000"/>
                </a:solidFill>
                <a:latin typeface="Calibri" panose="020F0502020204030204" pitchFamily="34" charset="0"/>
                <a:ea typeface="Calibri" panose="020F0502020204030204" pitchFamily="34" charset="0"/>
                <a:cs typeface="Times New Roman" panose="02020603050405020304" pitchFamily="18" charset="0"/>
              </a:rPr>
              <a:t>D</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rug </a:t>
            </a:r>
            <a:r>
              <a:rPr lang="en-US" sz="2800" dirty="0">
                <a:solidFill>
                  <a:srgbClr val="750000"/>
                </a:solidFill>
                <a:latin typeface="Calibri" panose="020F0502020204030204" pitchFamily="34" charset="0"/>
                <a:ea typeface="Calibri" panose="020F0502020204030204" pitchFamily="34" charset="0"/>
                <a:cs typeface="Times New Roman" panose="02020603050405020304" pitchFamily="18" charset="0"/>
              </a:rPr>
              <a:t>A</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pplication (</a:t>
            </a:r>
            <a:r>
              <a:rPr lang="en-US" sz="28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NDA</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brand name drug</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or Abbreviated </a:t>
            </a:r>
            <a:r>
              <a:rPr lang="en-US" sz="2800" dirty="0">
                <a:solidFill>
                  <a:srgbClr val="750000"/>
                </a:solidFill>
                <a:latin typeface="Calibri" panose="020F0502020204030204" pitchFamily="34" charset="0"/>
                <a:ea typeface="Calibri" panose="020F0502020204030204" pitchFamily="34" charset="0"/>
                <a:cs typeface="Times New Roman" panose="02020603050405020304" pitchFamily="18" charset="0"/>
              </a:rPr>
              <a:t>N</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ew Drug Application (</a:t>
            </a:r>
            <a:r>
              <a:rPr lang="en-US" sz="28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ANDA</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generic drug</a:t>
            </a:r>
            <a:r>
              <a:rPr lang="en-US" sz="28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holder is eligible for exclusivity if statutory requirements are met.</a:t>
            </a:r>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7</a:t>
            </a:fld>
            <a:endParaRPr lang="en-US"/>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Tree>
    <p:extLst>
      <p:ext uri="{BB962C8B-B14F-4D97-AF65-F5344CB8AC3E}">
        <p14:creationId xmlns:p14="http://schemas.microsoft.com/office/powerpoint/2010/main" val="2984932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559787"/>
            <a:ext cx="10515600" cy="1325563"/>
          </a:xfrm>
        </p:spPr>
        <p:txBody>
          <a:bodyPr>
            <a:normAutofit/>
          </a:bodyPr>
          <a:lstStyle/>
          <a:p>
            <a:pPr algn="ctr"/>
            <a:r>
              <a:rPr lang="en-US" sz="3600" b="1" dirty="0">
                <a:solidFill>
                  <a:srgbClr val="0070C0"/>
                </a:solidFill>
                <a:latin typeface="+mn-lt"/>
              </a:rPr>
              <a:t>A. Background</a:t>
            </a:r>
          </a:p>
        </p:txBody>
      </p:sp>
      <p:sp>
        <p:nvSpPr>
          <p:cNvPr id="5" name="Content Placeholder 4">
            <a:extLst>
              <a:ext uri="{FF2B5EF4-FFF2-40B4-BE49-F238E27FC236}">
                <a16:creationId xmlns:a16="http://schemas.microsoft.com/office/drawing/2014/main" id="{11756457-111B-A475-3B28-2061DB926F32}"/>
              </a:ext>
            </a:extLst>
          </p:cNvPr>
          <p:cNvSpPr>
            <a:spLocks noGrp="1"/>
          </p:cNvSpPr>
          <p:nvPr>
            <p:ph idx="1"/>
          </p:nvPr>
        </p:nvSpPr>
        <p:spPr/>
        <p:txBody>
          <a:bodyPr>
            <a:normAutofit fontScale="77500" lnSpcReduction="20000"/>
          </a:bodyPr>
          <a:lstStyle/>
          <a:p>
            <a:pPr marL="342900" marR="0" lvl="0" indent="-342900">
              <a:spcBef>
                <a:spcPts val="600"/>
              </a:spcBef>
              <a:spcAft>
                <a:spcPts val="600"/>
              </a:spcAft>
              <a:buFont typeface="Symbol" pitchFamily="2" charset="2"/>
              <a:buChar char=""/>
            </a:pPr>
            <a:r>
              <a:rPr lang="en-US" sz="30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Length of Exclusivity – Depends on the Type of Exclusivity at Issue:</a:t>
            </a:r>
          </a:p>
          <a:p>
            <a:pPr marL="742950" marR="0" lvl="1" indent="-285750">
              <a:lnSpc>
                <a:spcPct val="110000"/>
              </a:lnSpc>
              <a:spcBef>
                <a:spcPts val="600"/>
              </a:spcBef>
              <a:spcAft>
                <a:spcPts val="600"/>
              </a:spcAft>
              <a:buFont typeface="Courier New" panose="02070309020205020404" pitchFamily="49" charset="0"/>
              <a:buChar char="o"/>
            </a:pPr>
            <a:r>
              <a:rPr lang="en-US" sz="30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Orphan Drug Exclusivity (ODE) – </a:t>
            </a:r>
            <a:r>
              <a:rPr lang="en-US" sz="3000" b="1"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7 years</a:t>
            </a:r>
            <a:r>
              <a:rPr lang="en-US" sz="30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 [Orphan diseases are rare: &lt;200K] </a:t>
            </a:r>
          </a:p>
          <a:p>
            <a:pPr marL="742950" marR="0" lvl="1" indent="-285750">
              <a:lnSpc>
                <a:spcPct val="110000"/>
              </a:lnSpc>
              <a:spcBef>
                <a:spcPts val="600"/>
              </a:spcBef>
              <a:spcAft>
                <a:spcPts val="600"/>
              </a:spcAft>
              <a:buFont typeface="Courier New" panose="02070309020205020404" pitchFamily="49" charset="0"/>
              <a:buChar char="o"/>
            </a:pPr>
            <a:r>
              <a:rPr lang="en-US" sz="30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New Chemical Entity Exclusivity (NCE) – </a:t>
            </a:r>
            <a:r>
              <a:rPr lang="en-US" sz="3000" b="1"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5 years</a:t>
            </a:r>
            <a:r>
              <a:rPr lang="en-US" sz="30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0000"/>
              </a:lnSpc>
              <a:spcBef>
                <a:spcPts val="600"/>
              </a:spcBef>
              <a:spcAft>
                <a:spcPts val="600"/>
              </a:spcAft>
              <a:buFont typeface="Courier New" panose="02070309020205020404" pitchFamily="49" charset="0"/>
              <a:buChar char="o"/>
            </a:pPr>
            <a:r>
              <a:rPr lang="en-US" sz="30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Generating Antibiotic Incentives Now (GAIN) Exclusivity– </a:t>
            </a:r>
            <a:r>
              <a:rPr lang="en-US" sz="3000" b="1"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5 years </a:t>
            </a:r>
            <a:r>
              <a:rPr lang="en-US" sz="30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added to certain exclusivities.</a:t>
            </a:r>
            <a:endParaRPr lang="en-US" sz="3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0000"/>
              </a:lnSpc>
              <a:spcBef>
                <a:spcPts val="600"/>
              </a:spcBef>
              <a:spcAft>
                <a:spcPts val="600"/>
              </a:spcAft>
              <a:buFont typeface="Courier New" panose="02070309020205020404" pitchFamily="49" charset="0"/>
              <a:buChar char="o"/>
            </a:pPr>
            <a:r>
              <a:rPr lang="en-US" sz="30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New Clinical Investigation Exclusivity – </a:t>
            </a:r>
            <a:r>
              <a:rPr lang="en-US" sz="3000" b="1"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3 years</a:t>
            </a:r>
            <a:r>
              <a:rPr lang="en-US" sz="30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0000"/>
              </a:lnSpc>
              <a:spcBef>
                <a:spcPts val="600"/>
              </a:spcBef>
              <a:spcAft>
                <a:spcPts val="600"/>
              </a:spcAft>
              <a:buFont typeface="Courier New" panose="02070309020205020404" pitchFamily="49" charset="0"/>
              <a:buChar char="o"/>
            </a:pPr>
            <a:r>
              <a:rPr lang="en-US" sz="30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Pediatric Exclusivity (PED) – </a:t>
            </a:r>
            <a:r>
              <a:rPr lang="en-US" sz="3000" b="1"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6 months </a:t>
            </a:r>
            <a:r>
              <a:rPr lang="en-US" sz="30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added to existing Patents/Exclusivity.</a:t>
            </a:r>
            <a:endParaRPr lang="en-US" sz="3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0000"/>
              </a:lnSpc>
              <a:spcBef>
                <a:spcPts val="600"/>
              </a:spcBef>
              <a:spcAft>
                <a:spcPts val="600"/>
              </a:spcAft>
              <a:buFont typeface="Courier New" panose="02070309020205020404" pitchFamily="49" charset="0"/>
              <a:buChar char="o"/>
            </a:pPr>
            <a:r>
              <a:rPr lang="en-US" sz="30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Patent Challenge (PC) – </a:t>
            </a:r>
            <a:r>
              <a:rPr lang="en-US" sz="3000" b="1"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180 days </a:t>
            </a:r>
            <a:r>
              <a:rPr lang="en-US" sz="30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(this exclusivity is for ANDA only).</a:t>
            </a:r>
            <a:endParaRPr lang="en-US" sz="3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0000"/>
              </a:lnSpc>
              <a:spcBef>
                <a:spcPts val="600"/>
              </a:spcBef>
              <a:spcAft>
                <a:spcPts val="600"/>
              </a:spcAft>
              <a:buFont typeface="Courier New" panose="02070309020205020404" pitchFamily="49" charset="0"/>
              <a:buChar char="o"/>
            </a:pPr>
            <a:r>
              <a:rPr lang="en-US" sz="30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Competitive Generic Therapy (CGT) - </a:t>
            </a:r>
            <a:r>
              <a:rPr lang="en-US" sz="3000" b="1"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180 days </a:t>
            </a:r>
            <a:r>
              <a:rPr lang="en-US" sz="3000" dirty="0">
                <a:solidFill>
                  <a:srgbClr val="750000"/>
                </a:solidFill>
                <a:effectLst/>
                <a:latin typeface="Calibri" panose="020F0502020204030204" pitchFamily="34" charset="0"/>
                <a:ea typeface="Times New Roman" panose="02020603050405020304" pitchFamily="18" charset="0"/>
                <a:cs typeface="Calibri" panose="020F0502020204030204" pitchFamily="34" charset="0"/>
              </a:rPr>
              <a:t>(this exclusivity is for ANDA only).</a:t>
            </a:r>
            <a:endParaRPr lang="en-US" sz="30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8</a:t>
            </a:fld>
            <a:endParaRPr lang="en-US"/>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Tree>
    <p:extLst>
      <p:ext uri="{BB962C8B-B14F-4D97-AF65-F5344CB8AC3E}">
        <p14:creationId xmlns:p14="http://schemas.microsoft.com/office/powerpoint/2010/main" val="125836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7978-96FB-5E6D-6F4B-E746A9B4FF68}"/>
              </a:ext>
            </a:extLst>
          </p:cNvPr>
          <p:cNvSpPr>
            <a:spLocks noGrp="1"/>
          </p:cNvSpPr>
          <p:nvPr>
            <p:ph type="title"/>
          </p:nvPr>
        </p:nvSpPr>
        <p:spPr>
          <a:xfrm>
            <a:off x="838200" y="559787"/>
            <a:ext cx="10515600" cy="1325563"/>
          </a:xfrm>
        </p:spPr>
        <p:txBody>
          <a:bodyPr>
            <a:normAutofit/>
          </a:bodyPr>
          <a:lstStyle/>
          <a:p>
            <a:pPr algn="ctr"/>
            <a:r>
              <a:rPr lang="en-US" sz="3600" b="1" dirty="0">
                <a:solidFill>
                  <a:srgbClr val="0070C0"/>
                </a:solidFill>
                <a:latin typeface="+mn-lt"/>
              </a:rPr>
              <a:t>A. Background</a:t>
            </a:r>
          </a:p>
        </p:txBody>
      </p:sp>
      <p:sp>
        <p:nvSpPr>
          <p:cNvPr id="5" name="Content Placeholder 4">
            <a:extLst>
              <a:ext uri="{FF2B5EF4-FFF2-40B4-BE49-F238E27FC236}">
                <a16:creationId xmlns:a16="http://schemas.microsoft.com/office/drawing/2014/main" id="{11756457-111B-A475-3B28-2061DB926F32}"/>
              </a:ext>
            </a:extLst>
          </p:cNvPr>
          <p:cNvSpPr>
            <a:spLocks noGrp="1"/>
          </p:cNvSpPr>
          <p:nvPr>
            <p:ph idx="1"/>
          </p:nvPr>
        </p:nvSpPr>
        <p:spPr>
          <a:xfrm>
            <a:off x="838200" y="1604963"/>
            <a:ext cx="10515600" cy="4572000"/>
          </a:xfrm>
        </p:spPr>
        <p:txBody>
          <a:bodyPr>
            <a:normAutofit fontScale="77500" lnSpcReduction="20000"/>
          </a:bodyPr>
          <a:lstStyle/>
          <a:p>
            <a:pPr marL="342900" marR="0" lvl="0" indent="-342900">
              <a:spcBef>
                <a:spcPts val="600"/>
              </a:spcBef>
              <a:spcAft>
                <a:spcPts val="600"/>
              </a:spcAft>
              <a:buFont typeface="Symbol" pitchFamily="2" charset="2"/>
              <a:buChar char=""/>
            </a:pPr>
            <a:r>
              <a:rPr lang="en-US" sz="3100" b="1"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Stages of Name Brand Drug Development</a:t>
            </a:r>
          </a:p>
          <a:p>
            <a:pPr marL="742950" marR="0" lvl="1" indent="-285750">
              <a:spcBef>
                <a:spcPts val="600"/>
              </a:spcBef>
              <a:spcAft>
                <a:spcPts val="600"/>
              </a:spcAft>
              <a:buFont typeface="Courier New" panose="02070309020205020404" pitchFamily="49" charset="0"/>
              <a:buChar char="o"/>
            </a:pPr>
            <a:r>
              <a:rPr lang="en-US" sz="31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Step 1: </a:t>
            </a:r>
            <a:r>
              <a:rPr lang="en-US" sz="31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Discovery &amp; Development</a:t>
            </a:r>
            <a:r>
              <a:rPr lang="en-US" sz="31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 biological activity, method of preparation</a:t>
            </a:r>
          </a:p>
          <a:p>
            <a:pPr marL="742950" marR="0" lvl="1" indent="-285750">
              <a:spcBef>
                <a:spcPts val="600"/>
              </a:spcBef>
              <a:spcAft>
                <a:spcPts val="600"/>
              </a:spcAft>
              <a:buFont typeface="Courier New" panose="02070309020205020404" pitchFamily="49" charset="0"/>
              <a:buChar char="o"/>
            </a:pPr>
            <a:r>
              <a:rPr lang="en-US" sz="31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Step 2: </a:t>
            </a:r>
            <a:r>
              <a:rPr lang="en-US" sz="31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Preclinical Research</a:t>
            </a:r>
            <a:r>
              <a:rPr lang="en-US" sz="31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 toxicity, safety</a:t>
            </a:r>
          </a:p>
          <a:p>
            <a:pPr marL="742950" marR="0" lvl="1" indent="-285750">
              <a:spcBef>
                <a:spcPts val="600"/>
              </a:spcBef>
              <a:spcAft>
                <a:spcPts val="600"/>
              </a:spcAft>
              <a:buFont typeface="Courier New" panose="02070309020205020404" pitchFamily="49" charset="0"/>
              <a:buChar char="o"/>
            </a:pPr>
            <a:r>
              <a:rPr lang="en-US" sz="31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Step 3: </a:t>
            </a:r>
            <a:r>
              <a:rPr lang="en-US" sz="31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Clinical Research</a:t>
            </a:r>
            <a:r>
              <a:rPr lang="en-US" sz="31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 selection of diseased and healthy volunteers</a:t>
            </a:r>
          </a:p>
          <a:p>
            <a:pPr marL="1143000" marR="0" lvl="2" indent="-228600">
              <a:spcBef>
                <a:spcPts val="600"/>
              </a:spcBef>
              <a:spcAft>
                <a:spcPts val="600"/>
              </a:spcAft>
              <a:buFont typeface="Wingdings" pitchFamily="2" charset="2"/>
              <a:buChar char=""/>
            </a:pPr>
            <a:r>
              <a:rPr lang="en-US" sz="31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Investigational New Drug (</a:t>
            </a:r>
            <a:r>
              <a:rPr lang="en-US" sz="3100" b="1"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IND</a:t>
            </a:r>
            <a:r>
              <a:rPr lang="en-US" sz="31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 application is required</a:t>
            </a:r>
          </a:p>
          <a:p>
            <a:pPr marL="1143000" marR="0" lvl="2" indent="-228600">
              <a:spcBef>
                <a:spcPts val="600"/>
              </a:spcBef>
              <a:spcAft>
                <a:spcPts val="600"/>
              </a:spcAft>
              <a:buFont typeface="Wingdings" pitchFamily="2" charset="2"/>
              <a:buChar char=""/>
            </a:pPr>
            <a:r>
              <a:rPr lang="en-US" sz="31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Phase 1 - 20 to 100 participants (several months)</a:t>
            </a:r>
          </a:p>
          <a:p>
            <a:pPr marL="1143000" marR="0" lvl="2" indent="-228600">
              <a:spcBef>
                <a:spcPts val="600"/>
              </a:spcBef>
              <a:spcAft>
                <a:spcPts val="600"/>
              </a:spcAft>
              <a:buFont typeface="Wingdings" pitchFamily="2" charset="2"/>
              <a:buChar char=""/>
            </a:pPr>
            <a:r>
              <a:rPr lang="en-US" sz="31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Phase 2 - several hundred participants (several months to 2 years)</a:t>
            </a:r>
          </a:p>
          <a:p>
            <a:pPr marL="1143000" marR="0" lvl="2" indent="-228600">
              <a:spcBef>
                <a:spcPts val="600"/>
              </a:spcBef>
              <a:spcAft>
                <a:spcPts val="600"/>
              </a:spcAft>
              <a:buFont typeface="Wingdings" pitchFamily="2" charset="2"/>
              <a:buChar char=""/>
            </a:pPr>
            <a:r>
              <a:rPr lang="en-US" sz="31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Phase 3 - 300 to 3,000 participants (1 to 4 years)</a:t>
            </a:r>
          </a:p>
          <a:p>
            <a:pPr marL="1143000" marR="0" lvl="2" indent="-228600">
              <a:spcBef>
                <a:spcPts val="600"/>
              </a:spcBef>
              <a:spcAft>
                <a:spcPts val="600"/>
              </a:spcAft>
              <a:buFont typeface="Wingdings" pitchFamily="2" charset="2"/>
              <a:buChar char=""/>
            </a:pPr>
            <a:r>
              <a:rPr lang="en-US" sz="31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Phase 4 - Several thousand participants</a:t>
            </a:r>
          </a:p>
          <a:p>
            <a:pPr marL="742950" marR="0" lvl="1" indent="-285750">
              <a:spcBef>
                <a:spcPts val="600"/>
              </a:spcBef>
              <a:spcAft>
                <a:spcPts val="600"/>
              </a:spcAft>
              <a:buFont typeface="Courier New" panose="02070309020205020404" pitchFamily="49" charset="0"/>
              <a:buChar char="o"/>
            </a:pPr>
            <a:r>
              <a:rPr lang="en-US" sz="31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Step 4: </a:t>
            </a:r>
            <a:r>
              <a:rPr lang="en-US" sz="31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FDA Drug </a:t>
            </a:r>
            <a:r>
              <a:rPr lang="en-US" sz="3100" u="sng" dirty="0">
                <a:solidFill>
                  <a:srgbClr val="750000"/>
                </a:solidFill>
                <a:latin typeface="Calibri" panose="020F0502020204030204" pitchFamily="34" charset="0"/>
                <a:ea typeface="Calibri" panose="020F0502020204030204" pitchFamily="34" charset="0"/>
                <a:cs typeface="Times New Roman" panose="02020603050405020304" pitchFamily="18" charset="0"/>
              </a:rPr>
              <a:t>R</a:t>
            </a:r>
            <a:r>
              <a:rPr lang="en-US" sz="31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eview</a:t>
            </a:r>
          </a:p>
          <a:p>
            <a:pPr marL="742950" marR="0" lvl="1" indent="-285750">
              <a:spcBef>
                <a:spcPts val="600"/>
              </a:spcBef>
              <a:spcAft>
                <a:spcPts val="600"/>
              </a:spcAft>
              <a:buFont typeface="Courier New" panose="02070309020205020404" pitchFamily="49" charset="0"/>
              <a:buChar char="o"/>
            </a:pPr>
            <a:r>
              <a:rPr lang="en-US" sz="3100"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Step 5: </a:t>
            </a:r>
            <a:r>
              <a:rPr lang="en-US" sz="31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FDA Post-Market </a:t>
            </a:r>
            <a:r>
              <a:rPr lang="en-US" sz="3100" u="sng" dirty="0">
                <a:solidFill>
                  <a:srgbClr val="750000"/>
                </a:solidFill>
                <a:latin typeface="Calibri" panose="020F0502020204030204" pitchFamily="34" charset="0"/>
                <a:ea typeface="Calibri" panose="020F0502020204030204" pitchFamily="34" charset="0"/>
                <a:cs typeface="Times New Roman" panose="02020603050405020304" pitchFamily="18" charset="0"/>
              </a:rPr>
              <a:t>S</a:t>
            </a:r>
            <a:r>
              <a:rPr lang="en-US" sz="31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afety </a:t>
            </a:r>
            <a:r>
              <a:rPr lang="en-US" sz="3100" u="sng" dirty="0">
                <a:solidFill>
                  <a:srgbClr val="750000"/>
                </a:solidFill>
                <a:latin typeface="Calibri" panose="020F0502020204030204" pitchFamily="34" charset="0"/>
                <a:ea typeface="Calibri" panose="020F0502020204030204" pitchFamily="34" charset="0"/>
                <a:cs typeface="Times New Roman" panose="02020603050405020304" pitchFamily="18" charset="0"/>
              </a:rPr>
              <a:t>R</a:t>
            </a:r>
            <a:r>
              <a:rPr lang="en-US" sz="3100" u="sng" dirty="0">
                <a:solidFill>
                  <a:srgbClr val="750000"/>
                </a:solidFill>
                <a:effectLst/>
                <a:latin typeface="Calibri" panose="020F0502020204030204" pitchFamily="34" charset="0"/>
                <a:ea typeface="Calibri" panose="020F0502020204030204" pitchFamily="34" charset="0"/>
                <a:cs typeface="Times New Roman" panose="02020603050405020304" pitchFamily="18" charset="0"/>
              </a:rPr>
              <a:t>eview</a:t>
            </a:r>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0CB834AE-BFFB-E940-8662-F28463AA6EB6}" type="slidenum">
              <a:rPr lang="en-US"/>
              <a:pPr>
                <a:defRPr/>
              </a:pPr>
              <a:t>9</a:t>
            </a:fld>
            <a:endParaRPr lang="en-US"/>
          </a:p>
        </p:txBody>
      </p:sp>
      <p:sp>
        <p:nvSpPr>
          <p:cNvPr id="4" name="Title 1"/>
          <p:cNvSpPr txBox="1">
            <a:spLocks/>
          </p:cNvSpPr>
          <p:nvPr/>
        </p:nvSpPr>
        <p:spPr>
          <a:xfrm>
            <a:off x="1598388" y="751285"/>
            <a:ext cx="8229600" cy="4572000"/>
          </a:xfrm>
          <a:prstGeom prst="rect">
            <a:avLst/>
          </a:prstGeom>
        </p:spPr>
        <p:txBody>
          <a:bodyPr/>
          <a:lst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ＭＳ Ｐゴシック" charset="0"/>
                <a:cs typeface="ＭＳ Ｐゴシック" charset="0"/>
              </a:defRPr>
            </a:lvl1pPr>
            <a:lvl2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2pPr>
            <a:lvl3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3pPr>
            <a:lvl4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4pPr>
            <a:lvl5pPr marL="484188" indent="-484188" algn="l" rtl="0" eaLnBrk="0" fontAlgn="base" hangingPunct="0">
              <a:spcBef>
                <a:spcPct val="0"/>
              </a:spcBef>
              <a:spcAft>
                <a:spcPct val="0"/>
              </a:spcAft>
              <a:defRPr sz="4200">
                <a:solidFill>
                  <a:srgbClr val="FF5C9C"/>
                </a:solidFill>
                <a:latin typeface="Century Gothic" charset="0"/>
                <a:ea typeface="ＭＳ Ｐゴシック" charset="0"/>
                <a:cs typeface="ＭＳ Ｐゴシック" charset="0"/>
              </a:defRPr>
            </a:lvl5pPr>
            <a:lvl6pPr marL="941388" indent="-484188" algn="l" rtl="0" fontAlgn="base">
              <a:spcBef>
                <a:spcPct val="0"/>
              </a:spcBef>
              <a:spcAft>
                <a:spcPct val="0"/>
              </a:spcAft>
              <a:defRPr sz="4200">
                <a:solidFill>
                  <a:srgbClr val="FF5C9C"/>
                </a:solidFill>
                <a:latin typeface="Century Gothic" charset="0"/>
                <a:ea typeface="ＭＳ Ｐゴシック" charset="0"/>
              </a:defRPr>
            </a:lvl6pPr>
            <a:lvl7pPr marL="1398588" indent="-484188" algn="l" rtl="0" fontAlgn="base">
              <a:spcBef>
                <a:spcPct val="0"/>
              </a:spcBef>
              <a:spcAft>
                <a:spcPct val="0"/>
              </a:spcAft>
              <a:defRPr sz="4200">
                <a:solidFill>
                  <a:srgbClr val="FF5C9C"/>
                </a:solidFill>
                <a:latin typeface="Century Gothic" charset="0"/>
                <a:ea typeface="ＭＳ Ｐゴシック" charset="0"/>
              </a:defRPr>
            </a:lvl7pPr>
            <a:lvl8pPr marL="1855788" indent="-484188" algn="l" rtl="0" fontAlgn="base">
              <a:spcBef>
                <a:spcPct val="0"/>
              </a:spcBef>
              <a:spcAft>
                <a:spcPct val="0"/>
              </a:spcAft>
              <a:defRPr sz="4200">
                <a:solidFill>
                  <a:srgbClr val="FF5C9C"/>
                </a:solidFill>
                <a:latin typeface="Century Gothic" charset="0"/>
                <a:ea typeface="ＭＳ Ｐゴシック" charset="0"/>
              </a:defRPr>
            </a:lvl8pPr>
            <a:lvl9pPr marL="2312988" indent="-484188" algn="l" rtl="0" fontAlgn="base">
              <a:spcBef>
                <a:spcPct val="0"/>
              </a:spcBef>
              <a:spcAft>
                <a:spcPct val="0"/>
              </a:spcAft>
              <a:defRPr sz="4200">
                <a:solidFill>
                  <a:srgbClr val="FF5C9C"/>
                </a:solidFill>
                <a:latin typeface="Century Gothic" charset="0"/>
                <a:ea typeface="ＭＳ Ｐゴシック" charset="0"/>
              </a:defRPr>
            </a:lvl9pPr>
          </a:lstStyle>
          <a:p>
            <a:pPr marL="0" indent="0" algn="ctr" eaLnBrk="1" hangingPunct="1">
              <a:lnSpc>
                <a:spcPct val="150000"/>
              </a:lnSpc>
              <a:defRPr/>
            </a:pPr>
            <a:endParaRPr lang="en-US" altLang="zh-TW" sz="3600" dirty="0">
              <a:solidFill>
                <a:srgbClr val="C00000"/>
              </a:solidFill>
              <a:latin typeface="+mn-lt"/>
            </a:endParaRPr>
          </a:p>
        </p:txBody>
      </p:sp>
      <p:grpSp>
        <p:nvGrpSpPr>
          <p:cNvPr id="14" name="Group 13">
            <a:extLst>
              <a:ext uri="{FF2B5EF4-FFF2-40B4-BE49-F238E27FC236}">
                <a16:creationId xmlns:a16="http://schemas.microsoft.com/office/drawing/2014/main" id="{B7ABA965-B261-A44F-860B-A3C970A9CF54}"/>
              </a:ext>
            </a:extLst>
          </p:cNvPr>
          <p:cNvGrpSpPr/>
          <p:nvPr/>
        </p:nvGrpSpPr>
        <p:grpSpPr>
          <a:xfrm>
            <a:off x="1981201" y="381001"/>
            <a:ext cx="8202487" cy="740569"/>
            <a:chOff x="457200" y="381000"/>
            <a:chExt cx="8202487" cy="740569"/>
          </a:xfrm>
        </p:grpSpPr>
        <p:sp>
          <p:nvSpPr>
            <p:cNvPr id="39944" name="Line 8"/>
            <p:cNvSpPr>
              <a:spLocks noChangeShapeType="1"/>
            </p:cNvSpPr>
            <p:nvPr/>
          </p:nvSpPr>
          <p:spPr bwMode="auto">
            <a:xfrm flipV="1">
              <a:off x="457200" y="751285"/>
              <a:ext cx="7463974" cy="10715"/>
            </a:xfrm>
            <a:prstGeom prst="line">
              <a:avLst/>
            </a:prstGeom>
            <a:noFill/>
            <a:ln w="38100">
              <a:solidFill>
                <a:srgbClr val="8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8" name="Picture 7">
              <a:extLst>
                <a:ext uri="{FF2B5EF4-FFF2-40B4-BE49-F238E27FC236}">
                  <a16:creationId xmlns:a16="http://schemas.microsoft.com/office/drawing/2014/main" id="{99C1C621-2CF5-484F-A043-47A313755B32}"/>
                </a:ext>
              </a:extLst>
            </p:cNvPr>
            <p:cNvPicPr>
              <a:picLocks noChangeAspect="1"/>
            </p:cNvPicPr>
            <p:nvPr/>
          </p:nvPicPr>
          <p:blipFill>
            <a:blip r:embed="rId2"/>
            <a:stretch>
              <a:fillRect/>
            </a:stretch>
          </p:blipFill>
          <p:spPr>
            <a:xfrm>
              <a:off x="7851020" y="381000"/>
              <a:ext cx="808667" cy="740569"/>
            </a:xfrm>
            <a:prstGeom prst="rect">
              <a:avLst/>
            </a:prstGeom>
          </p:spPr>
        </p:pic>
      </p:grpSp>
    </p:spTree>
    <p:extLst>
      <p:ext uri="{BB962C8B-B14F-4D97-AF65-F5344CB8AC3E}">
        <p14:creationId xmlns:p14="http://schemas.microsoft.com/office/powerpoint/2010/main" val="79565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8304</TotalTime>
  <Words>3056</Words>
  <Application>Microsoft Macintosh PowerPoint</Application>
  <PresentationFormat>Widescreen</PresentationFormat>
  <Paragraphs>248</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Courier New</vt:lpstr>
      <vt:lpstr>Symbol</vt:lpstr>
      <vt:lpstr>Wingdings</vt:lpstr>
      <vt:lpstr>Wingdings 2</vt:lpstr>
      <vt:lpstr>Office Theme</vt:lpstr>
      <vt:lpstr>PowerPoint Presentation</vt:lpstr>
      <vt:lpstr> A.  Background B.  Current Issues &amp; Solutions  #1. Drug Development Timeline  #2. Effective U.S Market Protection  #3. Consistency at USPTO &amp; FDA C.  Our World Under COVID D.  Conclusion</vt:lpstr>
      <vt:lpstr>A. Background</vt:lpstr>
      <vt:lpstr>A. Background</vt:lpstr>
      <vt:lpstr>A. Background</vt:lpstr>
      <vt:lpstr>A. Background</vt:lpstr>
      <vt:lpstr>A. Background</vt:lpstr>
      <vt:lpstr>A. Background</vt:lpstr>
      <vt:lpstr>A. Background</vt:lpstr>
      <vt:lpstr>A. Background</vt:lpstr>
      <vt:lpstr>A. Background</vt:lpstr>
      <vt:lpstr>A. Background</vt:lpstr>
      <vt:lpstr>A. Background</vt:lpstr>
      <vt:lpstr>B. Current Issues &amp; Solutions #1. Drug Development Timeline</vt:lpstr>
      <vt:lpstr>B. Current Issues &amp; Solutions #1. Drug Development Timeline</vt:lpstr>
      <vt:lpstr>B. Current Issues &amp; Solutions #1. Drug Development Timeline</vt:lpstr>
      <vt:lpstr>B. Current Issues &amp; Solutions #1. Drug Development Timeline</vt:lpstr>
      <vt:lpstr>B. Current Issues &amp; Solutions #1. Drug Development Timeline</vt:lpstr>
      <vt:lpstr>B. Current Issues &amp; Solutions #1. Drug Development Timeline</vt:lpstr>
      <vt:lpstr>B. Current Issues &amp; Solutions #1. Drug Development Timeline</vt:lpstr>
      <vt:lpstr>B. Current Issues &amp; Solutions #1. Drug Development Timeline</vt:lpstr>
      <vt:lpstr>B. Current Issues &amp; Solutions #2. Effective U.S. Market Protection</vt:lpstr>
      <vt:lpstr>B. Current Issues &amp; Solutions #2. Effective U.S. Market Protection</vt:lpstr>
      <vt:lpstr>B. Current Issues &amp; Solutions #2. Effective U.S. Market Protection</vt:lpstr>
      <vt:lpstr>B. Current Issues &amp; Solutions #2. Effective U.S. Market Protection</vt:lpstr>
      <vt:lpstr>B. Current Issues &amp; Solutions #2. Effective U.S. Market Protection</vt:lpstr>
      <vt:lpstr>B. Current Issues &amp; Solutions #2. Effective U.S. Market Protection</vt:lpstr>
      <vt:lpstr>B. Current Issues &amp; Solutions #2. Effective U.S. Market Protection</vt:lpstr>
      <vt:lpstr>B. Current Issues &amp; Solutions #2. Effective U.S. Market Protection</vt:lpstr>
      <vt:lpstr>B. Current Issues &amp; Solutions #2. Effective U.S. Market Protection</vt:lpstr>
      <vt:lpstr>B. Current Issues &amp; Solutions #2. Effective U.S. Market Protection</vt:lpstr>
      <vt:lpstr>B. Current Issues &amp; Solutions #2. Effective U.S. Market Protection</vt:lpstr>
      <vt:lpstr>B. Current Issues &amp; Solutions #2. Effective U.S. Market Protection</vt:lpstr>
      <vt:lpstr>B. Current Issues &amp; Solutions #2. Effective U.S. Market Protection</vt:lpstr>
      <vt:lpstr>B. Current Issues &amp; Solutions #3. Consistency before USPTO &amp; FDA</vt:lpstr>
      <vt:lpstr>B. Current Issues &amp; Solutions #3. Consistency before USPTO &amp; FDA</vt:lpstr>
      <vt:lpstr>B. Current Issues &amp; Solutions #3. Consistency before USPTO &amp; FDA</vt:lpstr>
      <vt:lpstr>C. Our World Under COVID</vt:lpstr>
      <vt:lpstr>C. Our World Under COVID</vt:lpstr>
      <vt:lpstr>C. Our World Under COVID</vt:lpstr>
      <vt:lpstr>D. 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Ho</dc:creator>
  <cp:lastModifiedBy>David Ho</cp:lastModifiedBy>
  <cp:revision>335</cp:revision>
  <cp:lastPrinted>2023-02-12T07:06:25Z</cp:lastPrinted>
  <dcterms:created xsi:type="dcterms:W3CDTF">2023-02-06T19:42:08Z</dcterms:created>
  <dcterms:modified xsi:type="dcterms:W3CDTF">2023-02-13T17:22:27Z</dcterms:modified>
</cp:coreProperties>
</file>